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6" r:id="rId2"/>
    <p:sldId id="259" r:id="rId3"/>
    <p:sldId id="262" r:id="rId4"/>
    <p:sldId id="292" r:id="rId5"/>
    <p:sldId id="278" r:id="rId6"/>
    <p:sldId id="293" r:id="rId7"/>
    <p:sldId id="294" r:id="rId8"/>
    <p:sldId id="279" r:id="rId9"/>
    <p:sldId id="271" r:id="rId10"/>
    <p:sldId id="275" r:id="rId11"/>
    <p:sldId id="288" r:id="rId12"/>
    <p:sldId id="281" r:id="rId13"/>
    <p:sldId id="276" r:id="rId14"/>
    <p:sldId id="295" r:id="rId15"/>
    <p:sldId id="300" r:id="rId16"/>
    <p:sldId id="298" r:id="rId17"/>
    <p:sldId id="299" r:id="rId18"/>
    <p:sldId id="261" r:id="rId19"/>
    <p:sldId id="272" r:id="rId20"/>
    <p:sldId id="283" r:id="rId2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1CE9D5"/>
    <a:srgbClr val="00FFFF"/>
    <a:srgbClr val="00FAFA"/>
    <a:srgbClr val="28F8C2"/>
    <a:srgbClr val="ABD7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33" autoAdjust="0"/>
    <p:restoredTop sz="94721" autoAdjust="0"/>
  </p:normalViewPr>
  <p:slideViewPr>
    <p:cSldViewPr snapToGrid="0">
      <p:cViewPr varScale="1">
        <p:scale>
          <a:sx n="41" d="100"/>
          <a:sy n="41" d="100"/>
        </p:scale>
        <p:origin x="-138" y="-606"/>
      </p:cViewPr>
      <p:guideLst>
        <p:guide orient="horz" pos="3072"/>
        <p:guide pos="4096"/>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2" Type="http://schemas.openxmlformats.org/officeDocument/2006/relationships/oleObject" Target="file:///C:\Users\NP900X3C\Dropbox\Impact%20Hub%20DF\Hub%20Training\PROGRAMA%20DE%20ALTO%20DESEMPE&#209;O\GLT%201%20-%202016\Progress%20tracking\PROGRESO%20PROMEDIO%20BOSCH.xlsx"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1" Type="http://schemas.openxmlformats.org/officeDocument/2006/relationships/oleObject" Target="file:///C:\Users\NP900X3C\Dropbox\Impact%20Hub%20DF\Hub%20Training\PROGRAMA%20DE%20ALTO%20DESEMPE&#209;O\GLT%201%20-%202016\Progress%20tracking\PROGRESO%20PROMEDIO%20BOSCH.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6"/>
    </mc:Choice>
    <mc:Fallback>
      <c:style val="26"/>
    </mc:Fallback>
  </mc:AlternateContent>
  <c:clrMapOvr bg1="lt1" tx1="dk1" bg2="lt2" tx2="dk2" accent1="accent1" accent2="accent2" accent3="accent3" accent4="accent4" accent5="accent5" accent6="accent6" hlink="hlink" folHlink="folHlink"/>
  <c:chart>
    <c:autoTitleDeleted val="1"/>
    <c:plotArea>
      <c:layout/>
      <c:radarChart>
        <c:radarStyle val="marker"/>
        <c:varyColors val="0"/>
        <c:ser>
          <c:idx val="0"/>
          <c:order val="0"/>
          <c:tx>
            <c:strRef>
              <c:f>progreso!$C$3</c:f>
              <c:strCache>
                <c:ptCount val="1"/>
                <c:pt idx="0">
                  <c:v>Ale inicio</c:v>
                </c:pt>
              </c:strCache>
            </c:strRef>
          </c:tx>
          <c:spPr>
            <a:ln w="38100">
              <a:solidFill>
                <a:sysClr val="windowText" lastClr="000000"/>
              </a:solidFill>
              <a:headEnd type="oval" w="med" len="med"/>
              <a:tailEnd type="oval" w="med" len="med"/>
            </a:ln>
          </c:spPr>
          <c:marker>
            <c:symbol val="none"/>
          </c:marker>
          <c:cat>
            <c:strRef>
              <c:f>progreso!$B$4:$B$12</c:f>
              <c:strCache>
                <c:ptCount val="9"/>
                <c:pt idx="0">
                  <c:v>Resiliencia</c:v>
                </c:pt>
                <c:pt idx="1">
                  <c:v>Aprender a aprender</c:v>
                </c:pt>
                <c:pt idx="2">
                  <c:v>Manejo de estrés</c:v>
                </c:pt>
                <c:pt idx="3">
                  <c:v>Nutrición estratégica</c:v>
                </c:pt>
                <c:pt idx="4">
                  <c:v>Gestión del tiempo</c:v>
                </c:pt>
                <c:pt idx="5">
                  <c:v>Toma de decisiones</c:v>
                </c:pt>
                <c:pt idx="6">
                  <c:v>Manejo de conflictos</c:v>
                </c:pt>
                <c:pt idx="7">
                  <c:v>Comunicación asertiva</c:v>
                </c:pt>
                <c:pt idx="8">
                  <c:v>Actualización en tendencias</c:v>
                </c:pt>
              </c:strCache>
            </c:strRef>
          </c:cat>
          <c:val>
            <c:numRef>
              <c:f>progreso!$C$4:$C$12</c:f>
            </c:numRef>
          </c:val>
        </c:ser>
        <c:ser>
          <c:idx val="1"/>
          <c:order val="1"/>
          <c:tx>
            <c:strRef>
              <c:f>progreso!$D$3</c:f>
              <c:strCache>
                <c:ptCount val="1"/>
                <c:pt idx="0">
                  <c:v>Ale final</c:v>
                </c:pt>
              </c:strCache>
            </c:strRef>
          </c:tx>
          <c:spPr>
            <a:ln w="38100">
              <a:solidFill>
                <a:srgbClr val="C00000"/>
              </a:solidFill>
            </a:ln>
          </c:spPr>
          <c:marker>
            <c:symbol val="none"/>
          </c:marker>
          <c:cat>
            <c:strRef>
              <c:f>progreso!$B$4:$B$12</c:f>
              <c:strCache>
                <c:ptCount val="9"/>
                <c:pt idx="0">
                  <c:v>Resiliencia</c:v>
                </c:pt>
                <c:pt idx="1">
                  <c:v>Aprender a aprender</c:v>
                </c:pt>
                <c:pt idx="2">
                  <c:v>Manejo de estrés</c:v>
                </c:pt>
                <c:pt idx="3">
                  <c:v>Nutrición estratégica</c:v>
                </c:pt>
                <c:pt idx="4">
                  <c:v>Gestión del tiempo</c:v>
                </c:pt>
                <c:pt idx="5">
                  <c:v>Toma de decisiones</c:v>
                </c:pt>
                <c:pt idx="6">
                  <c:v>Manejo de conflictos</c:v>
                </c:pt>
                <c:pt idx="7">
                  <c:v>Comunicación asertiva</c:v>
                </c:pt>
                <c:pt idx="8">
                  <c:v>Actualización en tendencias</c:v>
                </c:pt>
              </c:strCache>
            </c:strRef>
          </c:cat>
          <c:val>
            <c:numRef>
              <c:f>progreso!$D$4:$D$12</c:f>
            </c:numRef>
          </c:val>
        </c:ser>
        <c:ser>
          <c:idx val="2"/>
          <c:order val="2"/>
          <c:tx>
            <c:strRef>
              <c:f>progreso!$E$3</c:f>
              <c:strCache>
                <c:ptCount val="1"/>
                <c:pt idx="0">
                  <c:v>Gustavo inicio</c:v>
                </c:pt>
              </c:strCache>
            </c:strRef>
          </c:tx>
          <c:spPr>
            <a:ln w="38100">
              <a:solidFill>
                <a:srgbClr val="1CE9D5"/>
              </a:solidFill>
            </a:ln>
          </c:spPr>
          <c:marker>
            <c:symbol val="none"/>
          </c:marker>
          <c:cat>
            <c:strRef>
              <c:f>progreso!$B$4:$B$12</c:f>
              <c:strCache>
                <c:ptCount val="9"/>
                <c:pt idx="0">
                  <c:v>Resiliencia</c:v>
                </c:pt>
                <c:pt idx="1">
                  <c:v>Aprender a aprender</c:v>
                </c:pt>
                <c:pt idx="2">
                  <c:v>Manejo de estrés</c:v>
                </c:pt>
                <c:pt idx="3">
                  <c:v>Nutrición estratégica</c:v>
                </c:pt>
                <c:pt idx="4">
                  <c:v>Gestión del tiempo</c:v>
                </c:pt>
                <c:pt idx="5">
                  <c:v>Toma de decisiones</c:v>
                </c:pt>
                <c:pt idx="6">
                  <c:v>Manejo de conflictos</c:v>
                </c:pt>
                <c:pt idx="7">
                  <c:v>Comunicación asertiva</c:v>
                </c:pt>
                <c:pt idx="8">
                  <c:v>Actualización en tendencias</c:v>
                </c:pt>
              </c:strCache>
            </c:strRef>
          </c:cat>
          <c:val>
            <c:numRef>
              <c:f>progreso!$E$4:$E$12</c:f>
            </c:numRef>
          </c:val>
        </c:ser>
        <c:ser>
          <c:idx val="3"/>
          <c:order val="3"/>
          <c:tx>
            <c:strRef>
              <c:f>progreso!$F$3</c:f>
              <c:strCache>
                <c:ptCount val="1"/>
                <c:pt idx="0">
                  <c:v>Gustavo final</c:v>
                </c:pt>
              </c:strCache>
            </c:strRef>
          </c:tx>
          <c:marker>
            <c:symbol val="none"/>
          </c:marker>
          <c:cat>
            <c:strRef>
              <c:f>progreso!$B$4:$B$12</c:f>
              <c:strCache>
                <c:ptCount val="9"/>
                <c:pt idx="0">
                  <c:v>Resiliencia</c:v>
                </c:pt>
                <c:pt idx="1">
                  <c:v>Aprender a aprender</c:v>
                </c:pt>
                <c:pt idx="2">
                  <c:v>Manejo de estrés</c:v>
                </c:pt>
                <c:pt idx="3">
                  <c:v>Nutrición estratégica</c:v>
                </c:pt>
                <c:pt idx="4">
                  <c:v>Gestión del tiempo</c:v>
                </c:pt>
                <c:pt idx="5">
                  <c:v>Toma de decisiones</c:v>
                </c:pt>
                <c:pt idx="6">
                  <c:v>Manejo de conflictos</c:v>
                </c:pt>
                <c:pt idx="7">
                  <c:v>Comunicación asertiva</c:v>
                </c:pt>
                <c:pt idx="8">
                  <c:v>Actualización en tendencias</c:v>
                </c:pt>
              </c:strCache>
            </c:strRef>
          </c:cat>
          <c:val>
            <c:numRef>
              <c:f>progreso!$F$4:$F$12</c:f>
            </c:numRef>
          </c:val>
        </c:ser>
        <c:ser>
          <c:idx val="4"/>
          <c:order val="4"/>
          <c:tx>
            <c:strRef>
              <c:f>progreso!$G$3</c:f>
              <c:strCache>
                <c:ptCount val="1"/>
                <c:pt idx="0">
                  <c:v>Mariela inicio</c:v>
                </c:pt>
              </c:strCache>
            </c:strRef>
          </c:tx>
          <c:spPr>
            <a:ln w="38100">
              <a:solidFill>
                <a:srgbClr val="1CE9D5"/>
              </a:solidFill>
              <a:headEnd type="oval" w="med" len="med"/>
              <a:tailEnd type="oval" w="med" len="med"/>
            </a:ln>
          </c:spPr>
          <c:marker>
            <c:symbol val="none"/>
          </c:marker>
          <c:cat>
            <c:strRef>
              <c:f>progreso!$B$4:$B$12</c:f>
              <c:strCache>
                <c:ptCount val="9"/>
                <c:pt idx="0">
                  <c:v>Resiliencia</c:v>
                </c:pt>
                <c:pt idx="1">
                  <c:v>Aprender a aprender</c:v>
                </c:pt>
                <c:pt idx="2">
                  <c:v>Manejo de estrés</c:v>
                </c:pt>
                <c:pt idx="3">
                  <c:v>Nutrición estratégica</c:v>
                </c:pt>
                <c:pt idx="4">
                  <c:v>Gestión del tiempo</c:v>
                </c:pt>
                <c:pt idx="5">
                  <c:v>Toma de decisiones</c:v>
                </c:pt>
                <c:pt idx="6">
                  <c:v>Manejo de conflictos</c:v>
                </c:pt>
                <c:pt idx="7">
                  <c:v>Comunicación asertiva</c:v>
                </c:pt>
                <c:pt idx="8">
                  <c:v>Actualización en tendencias</c:v>
                </c:pt>
              </c:strCache>
            </c:strRef>
          </c:cat>
          <c:val>
            <c:numRef>
              <c:f>progreso!$G$4:$G$12</c:f>
            </c:numRef>
          </c:val>
        </c:ser>
        <c:ser>
          <c:idx val="5"/>
          <c:order val="5"/>
          <c:tx>
            <c:strRef>
              <c:f>progreso!$H$3</c:f>
              <c:strCache>
                <c:ptCount val="1"/>
                <c:pt idx="0">
                  <c:v>Mariela final</c:v>
                </c:pt>
              </c:strCache>
            </c:strRef>
          </c:tx>
          <c:marker>
            <c:symbol val="none"/>
          </c:marker>
          <c:cat>
            <c:strRef>
              <c:f>progreso!$B$4:$B$12</c:f>
              <c:strCache>
                <c:ptCount val="9"/>
                <c:pt idx="0">
                  <c:v>Resiliencia</c:v>
                </c:pt>
                <c:pt idx="1">
                  <c:v>Aprender a aprender</c:v>
                </c:pt>
                <c:pt idx="2">
                  <c:v>Manejo de estrés</c:v>
                </c:pt>
                <c:pt idx="3">
                  <c:v>Nutrición estratégica</c:v>
                </c:pt>
                <c:pt idx="4">
                  <c:v>Gestión del tiempo</c:v>
                </c:pt>
                <c:pt idx="5">
                  <c:v>Toma de decisiones</c:v>
                </c:pt>
                <c:pt idx="6">
                  <c:v>Manejo de conflictos</c:v>
                </c:pt>
                <c:pt idx="7">
                  <c:v>Comunicación asertiva</c:v>
                </c:pt>
                <c:pt idx="8">
                  <c:v>Actualización en tendencias</c:v>
                </c:pt>
              </c:strCache>
            </c:strRef>
          </c:cat>
          <c:val>
            <c:numRef>
              <c:f>progreso!$H$4:$H$12</c:f>
            </c:numRef>
          </c:val>
        </c:ser>
        <c:ser>
          <c:idx val="6"/>
          <c:order val="6"/>
          <c:tx>
            <c:strRef>
              <c:f>progreso!$I$3</c:f>
              <c:strCache>
                <c:ptCount val="1"/>
                <c:pt idx="0">
                  <c:v>Paloma inicio</c:v>
                </c:pt>
              </c:strCache>
            </c:strRef>
          </c:tx>
          <c:marker>
            <c:symbol val="none"/>
          </c:marker>
          <c:cat>
            <c:strRef>
              <c:f>progreso!$B$4:$B$12</c:f>
              <c:strCache>
                <c:ptCount val="9"/>
                <c:pt idx="0">
                  <c:v>Resiliencia</c:v>
                </c:pt>
                <c:pt idx="1">
                  <c:v>Aprender a aprender</c:v>
                </c:pt>
                <c:pt idx="2">
                  <c:v>Manejo de estrés</c:v>
                </c:pt>
                <c:pt idx="3">
                  <c:v>Nutrición estratégica</c:v>
                </c:pt>
                <c:pt idx="4">
                  <c:v>Gestión del tiempo</c:v>
                </c:pt>
                <c:pt idx="5">
                  <c:v>Toma de decisiones</c:v>
                </c:pt>
                <c:pt idx="6">
                  <c:v>Manejo de conflictos</c:v>
                </c:pt>
                <c:pt idx="7">
                  <c:v>Comunicación asertiva</c:v>
                </c:pt>
                <c:pt idx="8">
                  <c:v>Actualización en tendencias</c:v>
                </c:pt>
              </c:strCache>
            </c:strRef>
          </c:cat>
          <c:val>
            <c:numRef>
              <c:f>progreso!$I$4:$I$12</c:f>
            </c:numRef>
          </c:val>
        </c:ser>
        <c:ser>
          <c:idx val="7"/>
          <c:order val="7"/>
          <c:tx>
            <c:strRef>
              <c:f>progreso!$J$3</c:f>
              <c:strCache>
                <c:ptCount val="1"/>
                <c:pt idx="0">
                  <c:v>Paloma final</c:v>
                </c:pt>
              </c:strCache>
            </c:strRef>
          </c:tx>
          <c:marker>
            <c:symbol val="none"/>
          </c:marker>
          <c:cat>
            <c:strRef>
              <c:f>progreso!$B$4:$B$12</c:f>
              <c:strCache>
                <c:ptCount val="9"/>
                <c:pt idx="0">
                  <c:v>Resiliencia</c:v>
                </c:pt>
                <c:pt idx="1">
                  <c:v>Aprender a aprender</c:v>
                </c:pt>
                <c:pt idx="2">
                  <c:v>Manejo de estrés</c:v>
                </c:pt>
                <c:pt idx="3">
                  <c:v>Nutrición estratégica</c:v>
                </c:pt>
                <c:pt idx="4">
                  <c:v>Gestión del tiempo</c:v>
                </c:pt>
                <c:pt idx="5">
                  <c:v>Toma de decisiones</c:v>
                </c:pt>
                <c:pt idx="6">
                  <c:v>Manejo de conflictos</c:v>
                </c:pt>
                <c:pt idx="7">
                  <c:v>Comunicación asertiva</c:v>
                </c:pt>
                <c:pt idx="8">
                  <c:v>Actualización en tendencias</c:v>
                </c:pt>
              </c:strCache>
            </c:strRef>
          </c:cat>
          <c:val>
            <c:numRef>
              <c:f>progreso!$J$4:$J$12</c:f>
            </c:numRef>
          </c:val>
        </c:ser>
        <c:ser>
          <c:idx val="8"/>
          <c:order val="8"/>
          <c:tx>
            <c:strRef>
              <c:f>progreso!$K$3</c:f>
              <c:strCache>
                <c:ptCount val="1"/>
                <c:pt idx="0">
                  <c:v>Paola inicio</c:v>
                </c:pt>
              </c:strCache>
            </c:strRef>
          </c:tx>
          <c:marker>
            <c:symbol val="none"/>
          </c:marker>
          <c:cat>
            <c:strRef>
              <c:f>progreso!$B$4:$B$12</c:f>
              <c:strCache>
                <c:ptCount val="9"/>
                <c:pt idx="0">
                  <c:v>Resiliencia</c:v>
                </c:pt>
                <c:pt idx="1">
                  <c:v>Aprender a aprender</c:v>
                </c:pt>
                <c:pt idx="2">
                  <c:v>Manejo de estrés</c:v>
                </c:pt>
                <c:pt idx="3">
                  <c:v>Nutrición estratégica</c:v>
                </c:pt>
                <c:pt idx="4">
                  <c:v>Gestión del tiempo</c:v>
                </c:pt>
                <c:pt idx="5">
                  <c:v>Toma de decisiones</c:v>
                </c:pt>
                <c:pt idx="6">
                  <c:v>Manejo de conflictos</c:v>
                </c:pt>
                <c:pt idx="7">
                  <c:v>Comunicación asertiva</c:v>
                </c:pt>
                <c:pt idx="8">
                  <c:v>Actualización en tendencias</c:v>
                </c:pt>
              </c:strCache>
            </c:strRef>
          </c:cat>
          <c:val>
            <c:numRef>
              <c:f>progreso!$K$4:$K$12</c:f>
            </c:numRef>
          </c:val>
        </c:ser>
        <c:ser>
          <c:idx val="9"/>
          <c:order val="9"/>
          <c:tx>
            <c:strRef>
              <c:f>progreso!$L$3</c:f>
              <c:strCache>
                <c:ptCount val="1"/>
                <c:pt idx="0">
                  <c:v>Paola final</c:v>
                </c:pt>
              </c:strCache>
            </c:strRef>
          </c:tx>
          <c:marker>
            <c:symbol val="none"/>
          </c:marker>
          <c:cat>
            <c:strRef>
              <c:f>progreso!$B$4:$B$12</c:f>
              <c:strCache>
                <c:ptCount val="9"/>
                <c:pt idx="0">
                  <c:v>Resiliencia</c:v>
                </c:pt>
                <c:pt idx="1">
                  <c:v>Aprender a aprender</c:v>
                </c:pt>
                <c:pt idx="2">
                  <c:v>Manejo de estrés</c:v>
                </c:pt>
                <c:pt idx="3">
                  <c:v>Nutrición estratégica</c:v>
                </c:pt>
                <c:pt idx="4">
                  <c:v>Gestión del tiempo</c:v>
                </c:pt>
                <c:pt idx="5">
                  <c:v>Toma de decisiones</c:v>
                </c:pt>
                <c:pt idx="6">
                  <c:v>Manejo de conflictos</c:v>
                </c:pt>
                <c:pt idx="7">
                  <c:v>Comunicación asertiva</c:v>
                </c:pt>
                <c:pt idx="8">
                  <c:v>Actualización en tendencias</c:v>
                </c:pt>
              </c:strCache>
            </c:strRef>
          </c:cat>
          <c:val>
            <c:numRef>
              <c:f>progreso!$L$4:$L$12</c:f>
            </c:numRef>
          </c:val>
        </c:ser>
        <c:ser>
          <c:idx val="10"/>
          <c:order val="10"/>
          <c:tx>
            <c:strRef>
              <c:f>progreso!$M$3</c:f>
              <c:strCache>
                <c:ptCount val="1"/>
                <c:pt idx="0">
                  <c:v>Raquel inicio</c:v>
                </c:pt>
              </c:strCache>
            </c:strRef>
          </c:tx>
          <c:marker>
            <c:symbol val="none"/>
          </c:marker>
          <c:cat>
            <c:strRef>
              <c:f>progreso!$B$4:$B$12</c:f>
              <c:strCache>
                <c:ptCount val="9"/>
                <c:pt idx="0">
                  <c:v>Resiliencia</c:v>
                </c:pt>
                <c:pt idx="1">
                  <c:v>Aprender a aprender</c:v>
                </c:pt>
                <c:pt idx="2">
                  <c:v>Manejo de estrés</c:v>
                </c:pt>
                <c:pt idx="3">
                  <c:v>Nutrición estratégica</c:v>
                </c:pt>
                <c:pt idx="4">
                  <c:v>Gestión del tiempo</c:v>
                </c:pt>
                <c:pt idx="5">
                  <c:v>Toma de decisiones</c:v>
                </c:pt>
                <c:pt idx="6">
                  <c:v>Manejo de conflictos</c:v>
                </c:pt>
                <c:pt idx="7">
                  <c:v>Comunicación asertiva</c:v>
                </c:pt>
                <c:pt idx="8">
                  <c:v>Actualización en tendencias</c:v>
                </c:pt>
              </c:strCache>
            </c:strRef>
          </c:cat>
          <c:val>
            <c:numRef>
              <c:f>progreso!$M$4:$M$12</c:f>
            </c:numRef>
          </c:val>
        </c:ser>
        <c:ser>
          <c:idx val="11"/>
          <c:order val="11"/>
          <c:tx>
            <c:strRef>
              <c:f>progreso!$N$3</c:f>
              <c:strCache>
                <c:ptCount val="1"/>
                <c:pt idx="0">
                  <c:v>Raquel final</c:v>
                </c:pt>
              </c:strCache>
            </c:strRef>
          </c:tx>
          <c:marker>
            <c:symbol val="none"/>
          </c:marker>
          <c:cat>
            <c:strRef>
              <c:f>progreso!$B$4:$B$12</c:f>
              <c:strCache>
                <c:ptCount val="9"/>
                <c:pt idx="0">
                  <c:v>Resiliencia</c:v>
                </c:pt>
                <c:pt idx="1">
                  <c:v>Aprender a aprender</c:v>
                </c:pt>
                <c:pt idx="2">
                  <c:v>Manejo de estrés</c:v>
                </c:pt>
                <c:pt idx="3">
                  <c:v>Nutrición estratégica</c:v>
                </c:pt>
                <c:pt idx="4">
                  <c:v>Gestión del tiempo</c:v>
                </c:pt>
                <c:pt idx="5">
                  <c:v>Toma de decisiones</c:v>
                </c:pt>
                <c:pt idx="6">
                  <c:v>Manejo de conflictos</c:v>
                </c:pt>
                <c:pt idx="7">
                  <c:v>Comunicación asertiva</c:v>
                </c:pt>
                <c:pt idx="8">
                  <c:v>Actualización en tendencias</c:v>
                </c:pt>
              </c:strCache>
            </c:strRef>
          </c:cat>
          <c:val>
            <c:numRef>
              <c:f>progreso!$N$4:$N$12</c:f>
            </c:numRef>
          </c:val>
        </c:ser>
        <c:ser>
          <c:idx val="12"/>
          <c:order val="12"/>
          <c:tx>
            <c:strRef>
              <c:f>progreso!$O$3</c:f>
              <c:strCache>
                <c:ptCount val="1"/>
                <c:pt idx="0">
                  <c:v>Rebekka inicio</c:v>
                </c:pt>
              </c:strCache>
            </c:strRef>
          </c:tx>
          <c:marker>
            <c:symbol val="none"/>
          </c:marker>
          <c:cat>
            <c:strRef>
              <c:f>progreso!$B$4:$B$12</c:f>
              <c:strCache>
                <c:ptCount val="9"/>
                <c:pt idx="0">
                  <c:v>Resiliencia</c:v>
                </c:pt>
                <c:pt idx="1">
                  <c:v>Aprender a aprender</c:v>
                </c:pt>
                <c:pt idx="2">
                  <c:v>Manejo de estrés</c:v>
                </c:pt>
                <c:pt idx="3">
                  <c:v>Nutrición estratégica</c:v>
                </c:pt>
                <c:pt idx="4">
                  <c:v>Gestión del tiempo</c:v>
                </c:pt>
                <c:pt idx="5">
                  <c:v>Toma de decisiones</c:v>
                </c:pt>
                <c:pt idx="6">
                  <c:v>Manejo de conflictos</c:v>
                </c:pt>
                <c:pt idx="7">
                  <c:v>Comunicación asertiva</c:v>
                </c:pt>
                <c:pt idx="8">
                  <c:v>Actualización en tendencias</c:v>
                </c:pt>
              </c:strCache>
            </c:strRef>
          </c:cat>
          <c:val>
            <c:numRef>
              <c:f>progreso!$O$4:$O$12</c:f>
            </c:numRef>
          </c:val>
        </c:ser>
        <c:ser>
          <c:idx val="13"/>
          <c:order val="13"/>
          <c:tx>
            <c:strRef>
              <c:f>progreso!$P$3</c:f>
              <c:strCache>
                <c:ptCount val="1"/>
                <c:pt idx="0">
                  <c:v>Rebekka final</c:v>
                </c:pt>
              </c:strCache>
            </c:strRef>
          </c:tx>
          <c:marker>
            <c:symbol val="none"/>
          </c:marker>
          <c:cat>
            <c:strRef>
              <c:f>progreso!$B$4:$B$12</c:f>
              <c:strCache>
                <c:ptCount val="9"/>
                <c:pt idx="0">
                  <c:v>Resiliencia</c:v>
                </c:pt>
                <c:pt idx="1">
                  <c:v>Aprender a aprender</c:v>
                </c:pt>
                <c:pt idx="2">
                  <c:v>Manejo de estrés</c:v>
                </c:pt>
                <c:pt idx="3">
                  <c:v>Nutrición estratégica</c:v>
                </c:pt>
                <c:pt idx="4">
                  <c:v>Gestión del tiempo</c:v>
                </c:pt>
                <c:pt idx="5">
                  <c:v>Toma de decisiones</c:v>
                </c:pt>
                <c:pt idx="6">
                  <c:v>Manejo de conflictos</c:v>
                </c:pt>
                <c:pt idx="7">
                  <c:v>Comunicación asertiva</c:v>
                </c:pt>
                <c:pt idx="8">
                  <c:v>Actualización en tendencias</c:v>
                </c:pt>
              </c:strCache>
            </c:strRef>
          </c:cat>
          <c:val>
            <c:numRef>
              <c:f>progreso!$P$4:$P$12</c:f>
            </c:numRef>
          </c:val>
        </c:ser>
        <c:ser>
          <c:idx val="14"/>
          <c:order val="14"/>
          <c:tx>
            <c:strRef>
              <c:f>progreso!$Q$3</c:f>
              <c:strCache>
                <c:ptCount val="1"/>
                <c:pt idx="0">
                  <c:v>Ricardo inicio</c:v>
                </c:pt>
              </c:strCache>
            </c:strRef>
          </c:tx>
          <c:marker>
            <c:symbol val="none"/>
          </c:marker>
          <c:cat>
            <c:strRef>
              <c:f>progreso!$B$4:$B$12</c:f>
              <c:strCache>
                <c:ptCount val="9"/>
                <c:pt idx="0">
                  <c:v>Resiliencia</c:v>
                </c:pt>
                <c:pt idx="1">
                  <c:v>Aprender a aprender</c:v>
                </c:pt>
                <c:pt idx="2">
                  <c:v>Manejo de estrés</c:v>
                </c:pt>
                <c:pt idx="3">
                  <c:v>Nutrición estratégica</c:v>
                </c:pt>
                <c:pt idx="4">
                  <c:v>Gestión del tiempo</c:v>
                </c:pt>
                <c:pt idx="5">
                  <c:v>Toma de decisiones</c:v>
                </c:pt>
                <c:pt idx="6">
                  <c:v>Manejo de conflictos</c:v>
                </c:pt>
                <c:pt idx="7">
                  <c:v>Comunicación asertiva</c:v>
                </c:pt>
                <c:pt idx="8">
                  <c:v>Actualización en tendencias</c:v>
                </c:pt>
              </c:strCache>
            </c:strRef>
          </c:cat>
          <c:val>
            <c:numRef>
              <c:f>progreso!$Q$4:$Q$12</c:f>
            </c:numRef>
          </c:val>
        </c:ser>
        <c:ser>
          <c:idx val="15"/>
          <c:order val="15"/>
          <c:tx>
            <c:strRef>
              <c:f>progreso!$R$3</c:f>
              <c:strCache>
                <c:ptCount val="1"/>
                <c:pt idx="0">
                  <c:v>Ricardo final</c:v>
                </c:pt>
              </c:strCache>
            </c:strRef>
          </c:tx>
          <c:marker>
            <c:symbol val="none"/>
          </c:marker>
          <c:cat>
            <c:strRef>
              <c:f>progreso!$B$4:$B$12</c:f>
              <c:strCache>
                <c:ptCount val="9"/>
                <c:pt idx="0">
                  <c:v>Resiliencia</c:v>
                </c:pt>
                <c:pt idx="1">
                  <c:v>Aprender a aprender</c:v>
                </c:pt>
                <c:pt idx="2">
                  <c:v>Manejo de estrés</c:v>
                </c:pt>
                <c:pt idx="3">
                  <c:v>Nutrición estratégica</c:v>
                </c:pt>
                <c:pt idx="4">
                  <c:v>Gestión del tiempo</c:v>
                </c:pt>
                <c:pt idx="5">
                  <c:v>Toma de decisiones</c:v>
                </c:pt>
                <c:pt idx="6">
                  <c:v>Manejo de conflictos</c:v>
                </c:pt>
                <c:pt idx="7">
                  <c:v>Comunicación asertiva</c:v>
                </c:pt>
                <c:pt idx="8">
                  <c:v>Actualización en tendencias</c:v>
                </c:pt>
              </c:strCache>
            </c:strRef>
          </c:cat>
          <c:val>
            <c:numRef>
              <c:f>progreso!$R$4:$R$12</c:f>
            </c:numRef>
          </c:val>
        </c:ser>
        <c:ser>
          <c:idx val="16"/>
          <c:order val="16"/>
          <c:tx>
            <c:strRef>
              <c:f>progreso!$S$3</c:f>
              <c:strCache>
                <c:ptCount val="1"/>
                <c:pt idx="0">
                  <c:v>Susana inicio</c:v>
                </c:pt>
              </c:strCache>
            </c:strRef>
          </c:tx>
          <c:marker>
            <c:symbol val="none"/>
          </c:marker>
          <c:cat>
            <c:strRef>
              <c:f>progreso!$B$4:$B$12</c:f>
              <c:strCache>
                <c:ptCount val="9"/>
                <c:pt idx="0">
                  <c:v>Resiliencia</c:v>
                </c:pt>
                <c:pt idx="1">
                  <c:v>Aprender a aprender</c:v>
                </c:pt>
                <c:pt idx="2">
                  <c:v>Manejo de estrés</c:v>
                </c:pt>
                <c:pt idx="3">
                  <c:v>Nutrición estratégica</c:v>
                </c:pt>
                <c:pt idx="4">
                  <c:v>Gestión del tiempo</c:v>
                </c:pt>
                <c:pt idx="5">
                  <c:v>Toma de decisiones</c:v>
                </c:pt>
                <c:pt idx="6">
                  <c:v>Manejo de conflictos</c:v>
                </c:pt>
                <c:pt idx="7">
                  <c:v>Comunicación asertiva</c:v>
                </c:pt>
                <c:pt idx="8">
                  <c:v>Actualización en tendencias</c:v>
                </c:pt>
              </c:strCache>
            </c:strRef>
          </c:cat>
          <c:val>
            <c:numRef>
              <c:f>progreso!$S$4:$S$12</c:f>
            </c:numRef>
          </c:val>
        </c:ser>
        <c:ser>
          <c:idx val="17"/>
          <c:order val="17"/>
          <c:tx>
            <c:strRef>
              <c:f>progreso!$T$3</c:f>
              <c:strCache>
                <c:ptCount val="1"/>
                <c:pt idx="0">
                  <c:v>Susana final</c:v>
                </c:pt>
              </c:strCache>
            </c:strRef>
          </c:tx>
          <c:marker>
            <c:symbol val="none"/>
          </c:marker>
          <c:cat>
            <c:strRef>
              <c:f>progreso!$B$4:$B$12</c:f>
              <c:strCache>
                <c:ptCount val="9"/>
                <c:pt idx="0">
                  <c:v>Resiliencia</c:v>
                </c:pt>
                <c:pt idx="1">
                  <c:v>Aprender a aprender</c:v>
                </c:pt>
                <c:pt idx="2">
                  <c:v>Manejo de estrés</c:v>
                </c:pt>
                <c:pt idx="3">
                  <c:v>Nutrición estratégica</c:v>
                </c:pt>
                <c:pt idx="4">
                  <c:v>Gestión del tiempo</c:v>
                </c:pt>
                <c:pt idx="5">
                  <c:v>Toma de decisiones</c:v>
                </c:pt>
                <c:pt idx="6">
                  <c:v>Manejo de conflictos</c:v>
                </c:pt>
                <c:pt idx="7">
                  <c:v>Comunicación asertiva</c:v>
                </c:pt>
                <c:pt idx="8">
                  <c:v>Actualización en tendencias</c:v>
                </c:pt>
              </c:strCache>
            </c:strRef>
          </c:cat>
          <c:val>
            <c:numRef>
              <c:f>progreso!$T$4:$T$12</c:f>
            </c:numRef>
          </c:val>
        </c:ser>
        <c:ser>
          <c:idx val="18"/>
          <c:order val="18"/>
          <c:tx>
            <c:strRef>
              <c:f>progreso!$U$3</c:f>
              <c:strCache>
                <c:ptCount val="1"/>
                <c:pt idx="0">
                  <c:v>Tania inicio</c:v>
                </c:pt>
              </c:strCache>
            </c:strRef>
          </c:tx>
          <c:marker>
            <c:symbol val="none"/>
          </c:marker>
          <c:cat>
            <c:strRef>
              <c:f>progreso!$B$4:$B$12</c:f>
              <c:strCache>
                <c:ptCount val="9"/>
                <c:pt idx="0">
                  <c:v>Resiliencia</c:v>
                </c:pt>
                <c:pt idx="1">
                  <c:v>Aprender a aprender</c:v>
                </c:pt>
                <c:pt idx="2">
                  <c:v>Manejo de estrés</c:v>
                </c:pt>
                <c:pt idx="3">
                  <c:v>Nutrición estratégica</c:v>
                </c:pt>
                <c:pt idx="4">
                  <c:v>Gestión del tiempo</c:v>
                </c:pt>
                <c:pt idx="5">
                  <c:v>Toma de decisiones</c:v>
                </c:pt>
                <c:pt idx="6">
                  <c:v>Manejo de conflictos</c:v>
                </c:pt>
                <c:pt idx="7">
                  <c:v>Comunicación asertiva</c:v>
                </c:pt>
                <c:pt idx="8">
                  <c:v>Actualización en tendencias</c:v>
                </c:pt>
              </c:strCache>
            </c:strRef>
          </c:cat>
          <c:val>
            <c:numRef>
              <c:f>progreso!$U$4:$U$12</c:f>
            </c:numRef>
          </c:val>
        </c:ser>
        <c:ser>
          <c:idx val="19"/>
          <c:order val="19"/>
          <c:tx>
            <c:strRef>
              <c:f>progreso!$V$3</c:f>
              <c:strCache>
                <c:ptCount val="1"/>
                <c:pt idx="0">
                  <c:v>Tania final</c:v>
                </c:pt>
              </c:strCache>
            </c:strRef>
          </c:tx>
          <c:marker>
            <c:symbol val="none"/>
          </c:marker>
          <c:cat>
            <c:strRef>
              <c:f>progreso!$B$4:$B$12</c:f>
              <c:strCache>
                <c:ptCount val="9"/>
                <c:pt idx="0">
                  <c:v>Resiliencia</c:v>
                </c:pt>
                <c:pt idx="1">
                  <c:v>Aprender a aprender</c:v>
                </c:pt>
                <c:pt idx="2">
                  <c:v>Manejo de estrés</c:v>
                </c:pt>
                <c:pt idx="3">
                  <c:v>Nutrición estratégica</c:v>
                </c:pt>
                <c:pt idx="4">
                  <c:v>Gestión del tiempo</c:v>
                </c:pt>
                <c:pt idx="5">
                  <c:v>Toma de decisiones</c:v>
                </c:pt>
                <c:pt idx="6">
                  <c:v>Manejo de conflictos</c:v>
                </c:pt>
                <c:pt idx="7">
                  <c:v>Comunicación asertiva</c:v>
                </c:pt>
                <c:pt idx="8">
                  <c:v>Actualización en tendencias</c:v>
                </c:pt>
              </c:strCache>
            </c:strRef>
          </c:cat>
          <c:val>
            <c:numRef>
              <c:f>progreso!$V$4:$V$12</c:f>
            </c:numRef>
          </c:val>
        </c:ser>
        <c:ser>
          <c:idx val="20"/>
          <c:order val="20"/>
          <c:tx>
            <c:strRef>
              <c:f>progreso!$W$3</c:f>
              <c:strCache>
                <c:ptCount val="1"/>
                <c:pt idx="0">
                  <c:v>Promedio antes del programa</c:v>
                </c:pt>
              </c:strCache>
            </c:strRef>
          </c:tx>
          <c:spPr>
            <a:ln>
              <a:solidFill>
                <a:sysClr val="windowText" lastClr="000000"/>
              </a:solidFill>
            </a:ln>
          </c:spPr>
          <c:marker>
            <c:symbol val="none"/>
          </c:marker>
          <c:cat>
            <c:strRef>
              <c:f>progreso!$B$4:$B$12</c:f>
              <c:strCache>
                <c:ptCount val="9"/>
                <c:pt idx="0">
                  <c:v>Resiliencia</c:v>
                </c:pt>
                <c:pt idx="1">
                  <c:v>Aprender a aprender</c:v>
                </c:pt>
                <c:pt idx="2">
                  <c:v>Manejo de estrés</c:v>
                </c:pt>
                <c:pt idx="3">
                  <c:v>Nutrición estratégica</c:v>
                </c:pt>
                <c:pt idx="4">
                  <c:v>Gestión del tiempo</c:v>
                </c:pt>
                <c:pt idx="5">
                  <c:v>Toma de decisiones</c:v>
                </c:pt>
                <c:pt idx="6">
                  <c:v>Manejo de conflictos</c:v>
                </c:pt>
                <c:pt idx="7">
                  <c:v>Comunicación asertiva</c:v>
                </c:pt>
                <c:pt idx="8">
                  <c:v>Actualización en tendencias</c:v>
                </c:pt>
              </c:strCache>
            </c:strRef>
          </c:cat>
          <c:val>
            <c:numRef>
              <c:f>progreso!$W$4:$W$12</c:f>
              <c:numCache>
                <c:formatCode>General</c:formatCode>
                <c:ptCount val="9"/>
                <c:pt idx="0">
                  <c:v>6.4</c:v>
                </c:pt>
                <c:pt idx="1">
                  <c:v>5.9</c:v>
                </c:pt>
                <c:pt idx="2">
                  <c:v>5.3</c:v>
                </c:pt>
                <c:pt idx="3">
                  <c:v>3.9</c:v>
                </c:pt>
                <c:pt idx="4">
                  <c:v>4.9000000000000004</c:v>
                </c:pt>
                <c:pt idx="5">
                  <c:v>5.7</c:v>
                </c:pt>
                <c:pt idx="6">
                  <c:v>5.0999999999999996</c:v>
                </c:pt>
                <c:pt idx="7">
                  <c:v>6.2</c:v>
                </c:pt>
                <c:pt idx="8">
                  <c:v>4.7</c:v>
                </c:pt>
              </c:numCache>
            </c:numRef>
          </c:val>
        </c:ser>
        <c:ser>
          <c:idx val="21"/>
          <c:order val="21"/>
          <c:tx>
            <c:strRef>
              <c:f>progreso!$X$3</c:f>
              <c:strCache>
                <c:ptCount val="1"/>
                <c:pt idx="0">
                  <c:v>Promedio después del programa</c:v>
                </c:pt>
              </c:strCache>
            </c:strRef>
          </c:tx>
          <c:spPr>
            <a:ln>
              <a:solidFill>
                <a:srgbClr val="1CE9D5"/>
              </a:solidFill>
            </a:ln>
          </c:spPr>
          <c:marker>
            <c:symbol val="none"/>
          </c:marker>
          <c:cat>
            <c:strRef>
              <c:f>progreso!$B$4:$B$12</c:f>
              <c:strCache>
                <c:ptCount val="9"/>
                <c:pt idx="0">
                  <c:v>Resiliencia</c:v>
                </c:pt>
                <c:pt idx="1">
                  <c:v>Aprender a aprender</c:v>
                </c:pt>
                <c:pt idx="2">
                  <c:v>Manejo de estrés</c:v>
                </c:pt>
                <c:pt idx="3">
                  <c:v>Nutrición estratégica</c:v>
                </c:pt>
                <c:pt idx="4">
                  <c:v>Gestión del tiempo</c:v>
                </c:pt>
                <c:pt idx="5">
                  <c:v>Toma de decisiones</c:v>
                </c:pt>
                <c:pt idx="6">
                  <c:v>Manejo de conflictos</c:v>
                </c:pt>
                <c:pt idx="7">
                  <c:v>Comunicación asertiva</c:v>
                </c:pt>
                <c:pt idx="8">
                  <c:v>Actualización en tendencias</c:v>
                </c:pt>
              </c:strCache>
            </c:strRef>
          </c:cat>
          <c:val>
            <c:numRef>
              <c:f>progreso!$X$4:$X$12</c:f>
              <c:numCache>
                <c:formatCode>General</c:formatCode>
                <c:ptCount val="9"/>
                <c:pt idx="0">
                  <c:v>8.317499999999999</c:v>
                </c:pt>
                <c:pt idx="1">
                  <c:v>8.07</c:v>
                </c:pt>
                <c:pt idx="2">
                  <c:v>8.41</c:v>
                </c:pt>
                <c:pt idx="3">
                  <c:v>7.3624999999999989</c:v>
                </c:pt>
                <c:pt idx="4">
                  <c:v>7.8250000000000002</c:v>
                </c:pt>
                <c:pt idx="5">
                  <c:v>7.8849999999999998</c:v>
                </c:pt>
                <c:pt idx="6">
                  <c:v>7.7700000000000005</c:v>
                </c:pt>
                <c:pt idx="7">
                  <c:v>8.2774999999999999</c:v>
                </c:pt>
                <c:pt idx="8">
                  <c:v>6.5900000000000007</c:v>
                </c:pt>
              </c:numCache>
            </c:numRef>
          </c:val>
        </c:ser>
        <c:dLbls>
          <c:showLegendKey val="0"/>
          <c:showVal val="0"/>
          <c:showCatName val="0"/>
          <c:showSerName val="0"/>
          <c:showPercent val="0"/>
          <c:showBubbleSize val="0"/>
        </c:dLbls>
        <c:axId val="147031552"/>
        <c:axId val="147033472"/>
      </c:radarChart>
      <c:catAx>
        <c:axId val="147031552"/>
        <c:scaling>
          <c:orientation val="minMax"/>
        </c:scaling>
        <c:delete val="0"/>
        <c:axPos val="b"/>
        <c:majorGridlines/>
        <c:minorGridlines/>
        <c:title>
          <c:tx>
            <c:rich>
              <a:bodyPr/>
              <a:lstStyle/>
              <a:p>
                <a:pPr>
                  <a:defRPr/>
                </a:pPr>
                <a:r>
                  <a:rPr lang="en-US"/>
                  <a:t>Habilidad</a:t>
                </a:r>
              </a:p>
            </c:rich>
          </c:tx>
          <c:layout/>
          <c:overlay val="0"/>
        </c:title>
        <c:numFmt formatCode="General" sourceLinked="0"/>
        <c:majorTickMark val="out"/>
        <c:minorTickMark val="none"/>
        <c:tickLblPos val="nextTo"/>
        <c:txPr>
          <a:bodyPr rot="0" vert="horz"/>
          <a:lstStyle/>
          <a:p>
            <a:pPr>
              <a:defRPr sz="2000">
                <a:latin typeface="Montserrat Extra Bold" pitchFamily="50" charset="0"/>
              </a:defRPr>
            </a:pPr>
            <a:endParaRPr lang="en-US"/>
          </a:p>
        </c:txPr>
        <c:crossAx val="147033472"/>
        <c:crosses val="autoZero"/>
        <c:auto val="1"/>
        <c:lblAlgn val="ctr"/>
        <c:lblOffset val="100"/>
        <c:noMultiLvlLbl val="0"/>
      </c:catAx>
      <c:valAx>
        <c:axId val="147033472"/>
        <c:scaling>
          <c:orientation val="minMax"/>
        </c:scaling>
        <c:delete val="0"/>
        <c:axPos val="l"/>
        <c:majorGridlines/>
        <c:title>
          <c:tx>
            <c:rich>
              <a:bodyPr rot="-5400000" vert="horz"/>
              <a:lstStyle/>
              <a:p>
                <a:pPr>
                  <a:defRPr/>
                </a:pPr>
                <a:r>
                  <a:rPr lang="en-US"/>
                  <a:t>¿qué tantas herramientas, experiencias y conocimientos tienes para convertir esta habilidad en un hábito?</a:t>
                </a:r>
              </a:p>
            </c:rich>
          </c:tx>
          <c:layout/>
          <c:overlay val="0"/>
        </c:title>
        <c:numFmt formatCode="General" sourceLinked="1"/>
        <c:majorTickMark val="out"/>
        <c:minorTickMark val="none"/>
        <c:tickLblPos val="nextTo"/>
        <c:txPr>
          <a:bodyPr/>
          <a:lstStyle/>
          <a:p>
            <a:pPr>
              <a:defRPr>
                <a:latin typeface="Montserrat Extra Bold" pitchFamily="50" charset="0"/>
              </a:defRPr>
            </a:pPr>
            <a:endParaRPr lang="en-US"/>
          </a:p>
        </c:txPr>
        <c:crossAx val="147031552"/>
        <c:crosses val="autoZero"/>
        <c:crossBetween val="between"/>
      </c:valAx>
      <c:spPr>
        <a:noFill/>
      </c:spPr>
    </c:plotArea>
    <c:legend>
      <c:legendPos val="r"/>
      <c:layout>
        <c:manualLayout>
          <c:xMode val="edge"/>
          <c:yMode val="edge"/>
          <c:x val="0.65772727826981148"/>
          <c:y val="4.7188360204482895E-2"/>
          <c:w val="0.17658571647244389"/>
          <c:h val="0.37009057525354327"/>
        </c:manualLayout>
      </c:layout>
      <c:overlay val="0"/>
      <c:txPr>
        <a:bodyPr/>
        <a:lstStyle/>
        <a:p>
          <a:pPr>
            <a:defRPr sz="1600">
              <a:latin typeface="Montserrat Extra Bold" pitchFamily="50" charset="0"/>
            </a:defRPr>
          </a:pPr>
          <a:endParaRPr lang="en-US"/>
        </a:p>
      </c:txPr>
    </c:legend>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lineChart>
        <c:grouping val="standard"/>
        <c:varyColors val="0"/>
        <c:ser>
          <c:idx val="0"/>
          <c:order val="0"/>
          <c:tx>
            <c:strRef>
              <c:f>potencial!$C$3</c:f>
              <c:strCache>
                <c:ptCount val="1"/>
                <c:pt idx="0">
                  <c:v>Ale inicio</c:v>
                </c:pt>
              </c:strCache>
            </c:strRef>
          </c:tx>
          <c:spPr>
            <a:ln w="38100">
              <a:solidFill>
                <a:schemeClr val="tx1"/>
              </a:solidFill>
            </a:ln>
          </c:spPr>
          <c:marker>
            <c:spPr>
              <a:solidFill>
                <a:schemeClr val="tx1"/>
              </a:solidFill>
              <a:ln w="38100">
                <a:solidFill>
                  <a:schemeClr val="tx1"/>
                </a:solidFill>
              </a:ln>
            </c:spPr>
          </c:marker>
          <c:cat>
            <c:strRef>
              <c:f>potencial!$B$4:$B$12</c:f>
              <c:strCache>
                <c:ptCount val="9"/>
                <c:pt idx="0">
                  <c:v>Resiliencia</c:v>
                </c:pt>
                <c:pt idx="1">
                  <c:v>Aprender a aprender</c:v>
                </c:pt>
                <c:pt idx="2">
                  <c:v>Manejo de estrés</c:v>
                </c:pt>
                <c:pt idx="3">
                  <c:v>Nutrición estratégica</c:v>
                </c:pt>
                <c:pt idx="4">
                  <c:v>Gestión del tiempo</c:v>
                </c:pt>
                <c:pt idx="5">
                  <c:v>Toma de decisiones</c:v>
                </c:pt>
                <c:pt idx="6">
                  <c:v>Manejo de conflictos</c:v>
                </c:pt>
                <c:pt idx="7">
                  <c:v>Comunicación asertiva</c:v>
                </c:pt>
                <c:pt idx="8">
                  <c:v>Actualización en tendencias</c:v>
                </c:pt>
              </c:strCache>
            </c:strRef>
          </c:cat>
          <c:val>
            <c:numRef>
              <c:f>potencial!$C$4:$C$12</c:f>
            </c:numRef>
          </c:val>
          <c:smooth val="0"/>
        </c:ser>
        <c:ser>
          <c:idx val="1"/>
          <c:order val="1"/>
          <c:tx>
            <c:strRef>
              <c:f>potencial!$D$3</c:f>
              <c:strCache>
                <c:ptCount val="1"/>
                <c:pt idx="0">
                  <c:v>Ale final</c:v>
                </c:pt>
              </c:strCache>
            </c:strRef>
          </c:tx>
          <c:spPr>
            <a:ln w="38100">
              <a:solidFill>
                <a:srgbClr val="1CE9D5"/>
              </a:solidFill>
            </a:ln>
          </c:spPr>
          <c:marker>
            <c:spPr>
              <a:solidFill>
                <a:srgbClr val="1CE9D5"/>
              </a:solidFill>
              <a:ln w="38100">
                <a:solidFill>
                  <a:srgbClr val="1CE9D5"/>
                </a:solidFill>
              </a:ln>
            </c:spPr>
          </c:marker>
          <c:cat>
            <c:strRef>
              <c:f>potencial!$B$4:$B$12</c:f>
              <c:strCache>
                <c:ptCount val="9"/>
                <c:pt idx="0">
                  <c:v>Resiliencia</c:v>
                </c:pt>
                <c:pt idx="1">
                  <c:v>Aprender a aprender</c:v>
                </c:pt>
                <c:pt idx="2">
                  <c:v>Manejo de estrés</c:v>
                </c:pt>
                <c:pt idx="3">
                  <c:v>Nutrición estratégica</c:v>
                </c:pt>
                <c:pt idx="4">
                  <c:v>Gestión del tiempo</c:v>
                </c:pt>
                <c:pt idx="5">
                  <c:v>Toma de decisiones</c:v>
                </c:pt>
                <c:pt idx="6">
                  <c:v>Manejo de conflictos</c:v>
                </c:pt>
                <c:pt idx="7">
                  <c:v>Comunicación asertiva</c:v>
                </c:pt>
                <c:pt idx="8">
                  <c:v>Actualización en tendencias</c:v>
                </c:pt>
              </c:strCache>
            </c:strRef>
          </c:cat>
          <c:val>
            <c:numRef>
              <c:f>potencial!$D$4:$D$12</c:f>
            </c:numRef>
          </c:val>
          <c:smooth val="0"/>
        </c:ser>
        <c:ser>
          <c:idx val="2"/>
          <c:order val="2"/>
          <c:tx>
            <c:strRef>
              <c:f>potencial!$E$3</c:f>
              <c:strCache>
                <c:ptCount val="1"/>
                <c:pt idx="0">
                  <c:v>Gustavo inicio</c:v>
                </c:pt>
              </c:strCache>
            </c:strRef>
          </c:tx>
          <c:cat>
            <c:strRef>
              <c:f>potencial!$B$4:$B$12</c:f>
              <c:strCache>
                <c:ptCount val="9"/>
                <c:pt idx="0">
                  <c:v>Resiliencia</c:v>
                </c:pt>
                <c:pt idx="1">
                  <c:v>Aprender a aprender</c:v>
                </c:pt>
                <c:pt idx="2">
                  <c:v>Manejo de estrés</c:v>
                </c:pt>
                <c:pt idx="3">
                  <c:v>Nutrición estratégica</c:v>
                </c:pt>
                <c:pt idx="4">
                  <c:v>Gestión del tiempo</c:v>
                </c:pt>
                <c:pt idx="5">
                  <c:v>Toma de decisiones</c:v>
                </c:pt>
                <c:pt idx="6">
                  <c:v>Manejo de conflictos</c:v>
                </c:pt>
                <c:pt idx="7">
                  <c:v>Comunicación asertiva</c:v>
                </c:pt>
                <c:pt idx="8">
                  <c:v>Actualización en tendencias</c:v>
                </c:pt>
              </c:strCache>
            </c:strRef>
          </c:cat>
          <c:val>
            <c:numRef>
              <c:f>potencial!$E$4:$E$12</c:f>
            </c:numRef>
          </c:val>
          <c:smooth val="0"/>
        </c:ser>
        <c:ser>
          <c:idx val="3"/>
          <c:order val="3"/>
          <c:tx>
            <c:strRef>
              <c:f>potencial!$F$3</c:f>
              <c:strCache>
                <c:ptCount val="1"/>
                <c:pt idx="0">
                  <c:v>Gustavo final</c:v>
                </c:pt>
              </c:strCache>
            </c:strRef>
          </c:tx>
          <c:cat>
            <c:strRef>
              <c:f>potencial!$B$4:$B$12</c:f>
              <c:strCache>
                <c:ptCount val="9"/>
                <c:pt idx="0">
                  <c:v>Resiliencia</c:v>
                </c:pt>
                <c:pt idx="1">
                  <c:v>Aprender a aprender</c:v>
                </c:pt>
                <c:pt idx="2">
                  <c:v>Manejo de estrés</c:v>
                </c:pt>
                <c:pt idx="3">
                  <c:v>Nutrición estratégica</c:v>
                </c:pt>
                <c:pt idx="4">
                  <c:v>Gestión del tiempo</c:v>
                </c:pt>
                <c:pt idx="5">
                  <c:v>Toma de decisiones</c:v>
                </c:pt>
                <c:pt idx="6">
                  <c:v>Manejo de conflictos</c:v>
                </c:pt>
                <c:pt idx="7">
                  <c:v>Comunicación asertiva</c:v>
                </c:pt>
                <c:pt idx="8">
                  <c:v>Actualización en tendencias</c:v>
                </c:pt>
              </c:strCache>
            </c:strRef>
          </c:cat>
          <c:val>
            <c:numRef>
              <c:f>potencial!$F$4:$F$12</c:f>
            </c:numRef>
          </c:val>
          <c:smooth val="0"/>
        </c:ser>
        <c:ser>
          <c:idx val="4"/>
          <c:order val="4"/>
          <c:tx>
            <c:strRef>
              <c:f>potencial!$G$3</c:f>
              <c:strCache>
                <c:ptCount val="1"/>
                <c:pt idx="0">
                  <c:v>Mariela inicio</c:v>
                </c:pt>
              </c:strCache>
            </c:strRef>
          </c:tx>
          <c:cat>
            <c:strRef>
              <c:f>potencial!$B$4:$B$12</c:f>
              <c:strCache>
                <c:ptCount val="9"/>
                <c:pt idx="0">
                  <c:v>Resiliencia</c:v>
                </c:pt>
                <c:pt idx="1">
                  <c:v>Aprender a aprender</c:v>
                </c:pt>
                <c:pt idx="2">
                  <c:v>Manejo de estrés</c:v>
                </c:pt>
                <c:pt idx="3">
                  <c:v>Nutrición estratégica</c:v>
                </c:pt>
                <c:pt idx="4">
                  <c:v>Gestión del tiempo</c:v>
                </c:pt>
                <c:pt idx="5">
                  <c:v>Toma de decisiones</c:v>
                </c:pt>
                <c:pt idx="6">
                  <c:v>Manejo de conflictos</c:v>
                </c:pt>
                <c:pt idx="7">
                  <c:v>Comunicación asertiva</c:v>
                </c:pt>
                <c:pt idx="8">
                  <c:v>Actualización en tendencias</c:v>
                </c:pt>
              </c:strCache>
            </c:strRef>
          </c:cat>
          <c:val>
            <c:numRef>
              <c:f>potencial!$G$4:$G$12</c:f>
            </c:numRef>
          </c:val>
          <c:smooth val="0"/>
        </c:ser>
        <c:ser>
          <c:idx val="5"/>
          <c:order val="5"/>
          <c:tx>
            <c:strRef>
              <c:f>potencial!$H$3</c:f>
              <c:strCache>
                <c:ptCount val="1"/>
                <c:pt idx="0">
                  <c:v>Mariela final</c:v>
                </c:pt>
              </c:strCache>
            </c:strRef>
          </c:tx>
          <c:cat>
            <c:strRef>
              <c:f>potencial!$B$4:$B$12</c:f>
              <c:strCache>
                <c:ptCount val="9"/>
                <c:pt idx="0">
                  <c:v>Resiliencia</c:v>
                </c:pt>
                <c:pt idx="1">
                  <c:v>Aprender a aprender</c:v>
                </c:pt>
                <c:pt idx="2">
                  <c:v>Manejo de estrés</c:v>
                </c:pt>
                <c:pt idx="3">
                  <c:v>Nutrición estratégica</c:v>
                </c:pt>
                <c:pt idx="4">
                  <c:v>Gestión del tiempo</c:v>
                </c:pt>
                <c:pt idx="5">
                  <c:v>Toma de decisiones</c:v>
                </c:pt>
                <c:pt idx="6">
                  <c:v>Manejo de conflictos</c:v>
                </c:pt>
                <c:pt idx="7">
                  <c:v>Comunicación asertiva</c:v>
                </c:pt>
                <c:pt idx="8">
                  <c:v>Actualización en tendencias</c:v>
                </c:pt>
              </c:strCache>
            </c:strRef>
          </c:cat>
          <c:val>
            <c:numRef>
              <c:f>potencial!$H$4:$H$12</c:f>
            </c:numRef>
          </c:val>
          <c:smooth val="0"/>
        </c:ser>
        <c:ser>
          <c:idx val="6"/>
          <c:order val="6"/>
          <c:tx>
            <c:strRef>
              <c:f>potencial!$I$3</c:f>
              <c:strCache>
                <c:ptCount val="1"/>
                <c:pt idx="0">
                  <c:v>Paloma inicio</c:v>
                </c:pt>
              </c:strCache>
            </c:strRef>
          </c:tx>
          <c:cat>
            <c:strRef>
              <c:f>potencial!$B$4:$B$12</c:f>
              <c:strCache>
                <c:ptCount val="9"/>
                <c:pt idx="0">
                  <c:v>Resiliencia</c:v>
                </c:pt>
                <c:pt idx="1">
                  <c:v>Aprender a aprender</c:v>
                </c:pt>
                <c:pt idx="2">
                  <c:v>Manejo de estrés</c:v>
                </c:pt>
                <c:pt idx="3">
                  <c:v>Nutrición estratégica</c:v>
                </c:pt>
                <c:pt idx="4">
                  <c:v>Gestión del tiempo</c:v>
                </c:pt>
                <c:pt idx="5">
                  <c:v>Toma de decisiones</c:v>
                </c:pt>
                <c:pt idx="6">
                  <c:v>Manejo de conflictos</c:v>
                </c:pt>
                <c:pt idx="7">
                  <c:v>Comunicación asertiva</c:v>
                </c:pt>
                <c:pt idx="8">
                  <c:v>Actualización en tendencias</c:v>
                </c:pt>
              </c:strCache>
            </c:strRef>
          </c:cat>
          <c:val>
            <c:numRef>
              <c:f>potencial!$I$4:$I$12</c:f>
            </c:numRef>
          </c:val>
          <c:smooth val="0"/>
        </c:ser>
        <c:ser>
          <c:idx val="7"/>
          <c:order val="7"/>
          <c:tx>
            <c:strRef>
              <c:f>potencial!$J$3</c:f>
              <c:strCache>
                <c:ptCount val="1"/>
                <c:pt idx="0">
                  <c:v>Paloma final</c:v>
                </c:pt>
              </c:strCache>
            </c:strRef>
          </c:tx>
          <c:cat>
            <c:strRef>
              <c:f>potencial!$B$4:$B$12</c:f>
              <c:strCache>
                <c:ptCount val="9"/>
                <c:pt idx="0">
                  <c:v>Resiliencia</c:v>
                </c:pt>
                <c:pt idx="1">
                  <c:v>Aprender a aprender</c:v>
                </c:pt>
                <c:pt idx="2">
                  <c:v>Manejo de estrés</c:v>
                </c:pt>
                <c:pt idx="3">
                  <c:v>Nutrición estratégica</c:v>
                </c:pt>
                <c:pt idx="4">
                  <c:v>Gestión del tiempo</c:v>
                </c:pt>
                <c:pt idx="5">
                  <c:v>Toma de decisiones</c:v>
                </c:pt>
                <c:pt idx="6">
                  <c:v>Manejo de conflictos</c:v>
                </c:pt>
                <c:pt idx="7">
                  <c:v>Comunicación asertiva</c:v>
                </c:pt>
                <c:pt idx="8">
                  <c:v>Actualización en tendencias</c:v>
                </c:pt>
              </c:strCache>
            </c:strRef>
          </c:cat>
          <c:val>
            <c:numRef>
              <c:f>potencial!$J$4:$J$12</c:f>
            </c:numRef>
          </c:val>
          <c:smooth val="0"/>
        </c:ser>
        <c:ser>
          <c:idx val="8"/>
          <c:order val="8"/>
          <c:tx>
            <c:strRef>
              <c:f>potencial!$K$3</c:f>
              <c:strCache>
                <c:ptCount val="1"/>
                <c:pt idx="0">
                  <c:v>Paola inicio</c:v>
                </c:pt>
              </c:strCache>
            </c:strRef>
          </c:tx>
          <c:cat>
            <c:strRef>
              <c:f>potencial!$B$4:$B$12</c:f>
              <c:strCache>
                <c:ptCount val="9"/>
                <c:pt idx="0">
                  <c:v>Resiliencia</c:v>
                </c:pt>
                <c:pt idx="1">
                  <c:v>Aprender a aprender</c:v>
                </c:pt>
                <c:pt idx="2">
                  <c:v>Manejo de estrés</c:v>
                </c:pt>
                <c:pt idx="3">
                  <c:v>Nutrición estratégica</c:v>
                </c:pt>
                <c:pt idx="4">
                  <c:v>Gestión del tiempo</c:v>
                </c:pt>
                <c:pt idx="5">
                  <c:v>Toma de decisiones</c:v>
                </c:pt>
                <c:pt idx="6">
                  <c:v>Manejo de conflictos</c:v>
                </c:pt>
                <c:pt idx="7">
                  <c:v>Comunicación asertiva</c:v>
                </c:pt>
                <c:pt idx="8">
                  <c:v>Actualización en tendencias</c:v>
                </c:pt>
              </c:strCache>
            </c:strRef>
          </c:cat>
          <c:val>
            <c:numRef>
              <c:f>potencial!$K$4:$K$12</c:f>
            </c:numRef>
          </c:val>
          <c:smooth val="0"/>
        </c:ser>
        <c:ser>
          <c:idx val="9"/>
          <c:order val="9"/>
          <c:tx>
            <c:strRef>
              <c:f>potencial!$L$3</c:f>
              <c:strCache>
                <c:ptCount val="1"/>
                <c:pt idx="0">
                  <c:v>Paola final</c:v>
                </c:pt>
              </c:strCache>
            </c:strRef>
          </c:tx>
          <c:cat>
            <c:strRef>
              <c:f>potencial!$B$4:$B$12</c:f>
              <c:strCache>
                <c:ptCount val="9"/>
                <c:pt idx="0">
                  <c:v>Resiliencia</c:v>
                </c:pt>
                <c:pt idx="1">
                  <c:v>Aprender a aprender</c:v>
                </c:pt>
                <c:pt idx="2">
                  <c:v>Manejo de estrés</c:v>
                </c:pt>
                <c:pt idx="3">
                  <c:v>Nutrición estratégica</c:v>
                </c:pt>
                <c:pt idx="4">
                  <c:v>Gestión del tiempo</c:v>
                </c:pt>
                <c:pt idx="5">
                  <c:v>Toma de decisiones</c:v>
                </c:pt>
                <c:pt idx="6">
                  <c:v>Manejo de conflictos</c:v>
                </c:pt>
                <c:pt idx="7">
                  <c:v>Comunicación asertiva</c:v>
                </c:pt>
                <c:pt idx="8">
                  <c:v>Actualización en tendencias</c:v>
                </c:pt>
              </c:strCache>
            </c:strRef>
          </c:cat>
          <c:val>
            <c:numRef>
              <c:f>potencial!$L$4:$L$12</c:f>
            </c:numRef>
          </c:val>
          <c:smooth val="0"/>
        </c:ser>
        <c:ser>
          <c:idx val="10"/>
          <c:order val="10"/>
          <c:tx>
            <c:strRef>
              <c:f>potencial!$M$3</c:f>
              <c:strCache>
                <c:ptCount val="1"/>
                <c:pt idx="0">
                  <c:v>Raquel inicio</c:v>
                </c:pt>
              </c:strCache>
            </c:strRef>
          </c:tx>
          <c:cat>
            <c:strRef>
              <c:f>potencial!$B$4:$B$12</c:f>
              <c:strCache>
                <c:ptCount val="9"/>
                <c:pt idx="0">
                  <c:v>Resiliencia</c:v>
                </c:pt>
                <c:pt idx="1">
                  <c:v>Aprender a aprender</c:v>
                </c:pt>
                <c:pt idx="2">
                  <c:v>Manejo de estrés</c:v>
                </c:pt>
                <c:pt idx="3">
                  <c:v>Nutrición estratégica</c:v>
                </c:pt>
                <c:pt idx="4">
                  <c:v>Gestión del tiempo</c:v>
                </c:pt>
                <c:pt idx="5">
                  <c:v>Toma de decisiones</c:v>
                </c:pt>
                <c:pt idx="6">
                  <c:v>Manejo de conflictos</c:v>
                </c:pt>
                <c:pt idx="7">
                  <c:v>Comunicación asertiva</c:v>
                </c:pt>
                <c:pt idx="8">
                  <c:v>Actualización en tendencias</c:v>
                </c:pt>
              </c:strCache>
            </c:strRef>
          </c:cat>
          <c:val>
            <c:numRef>
              <c:f>potencial!$M$4:$M$12</c:f>
            </c:numRef>
          </c:val>
          <c:smooth val="0"/>
        </c:ser>
        <c:ser>
          <c:idx val="11"/>
          <c:order val="11"/>
          <c:tx>
            <c:strRef>
              <c:f>potencial!$N$3</c:f>
              <c:strCache>
                <c:ptCount val="1"/>
                <c:pt idx="0">
                  <c:v>Raquel final</c:v>
                </c:pt>
              </c:strCache>
            </c:strRef>
          </c:tx>
          <c:cat>
            <c:strRef>
              <c:f>potencial!$B$4:$B$12</c:f>
              <c:strCache>
                <c:ptCount val="9"/>
                <c:pt idx="0">
                  <c:v>Resiliencia</c:v>
                </c:pt>
                <c:pt idx="1">
                  <c:v>Aprender a aprender</c:v>
                </c:pt>
                <c:pt idx="2">
                  <c:v>Manejo de estrés</c:v>
                </c:pt>
                <c:pt idx="3">
                  <c:v>Nutrición estratégica</c:v>
                </c:pt>
                <c:pt idx="4">
                  <c:v>Gestión del tiempo</c:v>
                </c:pt>
                <c:pt idx="5">
                  <c:v>Toma de decisiones</c:v>
                </c:pt>
                <c:pt idx="6">
                  <c:v>Manejo de conflictos</c:v>
                </c:pt>
                <c:pt idx="7">
                  <c:v>Comunicación asertiva</c:v>
                </c:pt>
                <c:pt idx="8">
                  <c:v>Actualización en tendencias</c:v>
                </c:pt>
              </c:strCache>
            </c:strRef>
          </c:cat>
          <c:val>
            <c:numRef>
              <c:f>potencial!$N$4:$N$12</c:f>
            </c:numRef>
          </c:val>
          <c:smooth val="0"/>
        </c:ser>
        <c:ser>
          <c:idx val="12"/>
          <c:order val="12"/>
          <c:tx>
            <c:strRef>
              <c:f>potencial!$O$3</c:f>
              <c:strCache>
                <c:ptCount val="1"/>
                <c:pt idx="0">
                  <c:v>Rebekka inicio</c:v>
                </c:pt>
              </c:strCache>
            </c:strRef>
          </c:tx>
          <c:cat>
            <c:strRef>
              <c:f>potencial!$B$4:$B$12</c:f>
              <c:strCache>
                <c:ptCount val="9"/>
                <c:pt idx="0">
                  <c:v>Resiliencia</c:v>
                </c:pt>
                <c:pt idx="1">
                  <c:v>Aprender a aprender</c:v>
                </c:pt>
                <c:pt idx="2">
                  <c:v>Manejo de estrés</c:v>
                </c:pt>
                <c:pt idx="3">
                  <c:v>Nutrición estratégica</c:v>
                </c:pt>
                <c:pt idx="4">
                  <c:v>Gestión del tiempo</c:v>
                </c:pt>
                <c:pt idx="5">
                  <c:v>Toma de decisiones</c:v>
                </c:pt>
                <c:pt idx="6">
                  <c:v>Manejo de conflictos</c:v>
                </c:pt>
                <c:pt idx="7">
                  <c:v>Comunicación asertiva</c:v>
                </c:pt>
                <c:pt idx="8">
                  <c:v>Actualización en tendencias</c:v>
                </c:pt>
              </c:strCache>
            </c:strRef>
          </c:cat>
          <c:val>
            <c:numRef>
              <c:f>potencial!$O$4:$O$12</c:f>
            </c:numRef>
          </c:val>
          <c:smooth val="0"/>
        </c:ser>
        <c:ser>
          <c:idx val="13"/>
          <c:order val="13"/>
          <c:tx>
            <c:strRef>
              <c:f>potencial!$P$3</c:f>
              <c:strCache>
                <c:ptCount val="1"/>
                <c:pt idx="0">
                  <c:v>Rebekka final</c:v>
                </c:pt>
              </c:strCache>
            </c:strRef>
          </c:tx>
          <c:cat>
            <c:strRef>
              <c:f>potencial!$B$4:$B$12</c:f>
              <c:strCache>
                <c:ptCount val="9"/>
                <c:pt idx="0">
                  <c:v>Resiliencia</c:v>
                </c:pt>
                <c:pt idx="1">
                  <c:v>Aprender a aprender</c:v>
                </c:pt>
                <c:pt idx="2">
                  <c:v>Manejo de estrés</c:v>
                </c:pt>
                <c:pt idx="3">
                  <c:v>Nutrición estratégica</c:v>
                </c:pt>
                <c:pt idx="4">
                  <c:v>Gestión del tiempo</c:v>
                </c:pt>
                <c:pt idx="5">
                  <c:v>Toma de decisiones</c:v>
                </c:pt>
                <c:pt idx="6">
                  <c:v>Manejo de conflictos</c:v>
                </c:pt>
                <c:pt idx="7">
                  <c:v>Comunicación asertiva</c:v>
                </c:pt>
                <c:pt idx="8">
                  <c:v>Actualización en tendencias</c:v>
                </c:pt>
              </c:strCache>
            </c:strRef>
          </c:cat>
          <c:val>
            <c:numRef>
              <c:f>potencial!$P$4:$P$12</c:f>
            </c:numRef>
          </c:val>
          <c:smooth val="0"/>
        </c:ser>
        <c:ser>
          <c:idx val="14"/>
          <c:order val="14"/>
          <c:tx>
            <c:strRef>
              <c:f>potencial!$Q$3</c:f>
              <c:strCache>
                <c:ptCount val="1"/>
                <c:pt idx="0">
                  <c:v>Ricardo inicio</c:v>
                </c:pt>
              </c:strCache>
            </c:strRef>
          </c:tx>
          <c:cat>
            <c:strRef>
              <c:f>potencial!$B$4:$B$12</c:f>
              <c:strCache>
                <c:ptCount val="9"/>
                <c:pt idx="0">
                  <c:v>Resiliencia</c:v>
                </c:pt>
                <c:pt idx="1">
                  <c:v>Aprender a aprender</c:v>
                </c:pt>
                <c:pt idx="2">
                  <c:v>Manejo de estrés</c:v>
                </c:pt>
                <c:pt idx="3">
                  <c:v>Nutrición estratégica</c:v>
                </c:pt>
                <c:pt idx="4">
                  <c:v>Gestión del tiempo</c:v>
                </c:pt>
                <c:pt idx="5">
                  <c:v>Toma de decisiones</c:v>
                </c:pt>
                <c:pt idx="6">
                  <c:v>Manejo de conflictos</c:v>
                </c:pt>
                <c:pt idx="7">
                  <c:v>Comunicación asertiva</c:v>
                </c:pt>
                <c:pt idx="8">
                  <c:v>Actualización en tendencias</c:v>
                </c:pt>
              </c:strCache>
            </c:strRef>
          </c:cat>
          <c:val>
            <c:numRef>
              <c:f>potencial!$Q$4:$Q$12</c:f>
            </c:numRef>
          </c:val>
          <c:smooth val="0"/>
        </c:ser>
        <c:ser>
          <c:idx val="15"/>
          <c:order val="15"/>
          <c:tx>
            <c:strRef>
              <c:f>potencial!$R$3</c:f>
              <c:strCache>
                <c:ptCount val="1"/>
                <c:pt idx="0">
                  <c:v>Ricardo final</c:v>
                </c:pt>
              </c:strCache>
            </c:strRef>
          </c:tx>
          <c:cat>
            <c:strRef>
              <c:f>potencial!$B$4:$B$12</c:f>
              <c:strCache>
                <c:ptCount val="9"/>
                <c:pt idx="0">
                  <c:v>Resiliencia</c:v>
                </c:pt>
                <c:pt idx="1">
                  <c:v>Aprender a aprender</c:v>
                </c:pt>
                <c:pt idx="2">
                  <c:v>Manejo de estrés</c:v>
                </c:pt>
                <c:pt idx="3">
                  <c:v>Nutrición estratégica</c:v>
                </c:pt>
                <c:pt idx="4">
                  <c:v>Gestión del tiempo</c:v>
                </c:pt>
                <c:pt idx="5">
                  <c:v>Toma de decisiones</c:v>
                </c:pt>
                <c:pt idx="6">
                  <c:v>Manejo de conflictos</c:v>
                </c:pt>
                <c:pt idx="7">
                  <c:v>Comunicación asertiva</c:v>
                </c:pt>
                <c:pt idx="8">
                  <c:v>Actualización en tendencias</c:v>
                </c:pt>
              </c:strCache>
            </c:strRef>
          </c:cat>
          <c:val>
            <c:numRef>
              <c:f>potencial!$R$4:$R$12</c:f>
            </c:numRef>
          </c:val>
          <c:smooth val="0"/>
        </c:ser>
        <c:ser>
          <c:idx val="16"/>
          <c:order val="16"/>
          <c:tx>
            <c:strRef>
              <c:f>potencial!$S$3</c:f>
              <c:strCache>
                <c:ptCount val="1"/>
                <c:pt idx="0">
                  <c:v>Susana inicio</c:v>
                </c:pt>
              </c:strCache>
            </c:strRef>
          </c:tx>
          <c:cat>
            <c:strRef>
              <c:f>potencial!$B$4:$B$12</c:f>
              <c:strCache>
                <c:ptCount val="9"/>
                <c:pt idx="0">
                  <c:v>Resiliencia</c:v>
                </c:pt>
                <c:pt idx="1">
                  <c:v>Aprender a aprender</c:v>
                </c:pt>
                <c:pt idx="2">
                  <c:v>Manejo de estrés</c:v>
                </c:pt>
                <c:pt idx="3">
                  <c:v>Nutrición estratégica</c:v>
                </c:pt>
                <c:pt idx="4">
                  <c:v>Gestión del tiempo</c:v>
                </c:pt>
                <c:pt idx="5">
                  <c:v>Toma de decisiones</c:v>
                </c:pt>
                <c:pt idx="6">
                  <c:v>Manejo de conflictos</c:v>
                </c:pt>
                <c:pt idx="7">
                  <c:v>Comunicación asertiva</c:v>
                </c:pt>
                <c:pt idx="8">
                  <c:v>Actualización en tendencias</c:v>
                </c:pt>
              </c:strCache>
            </c:strRef>
          </c:cat>
          <c:val>
            <c:numRef>
              <c:f>potencial!$S$4:$S$12</c:f>
            </c:numRef>
          </c:val>
          <c:smooth val="0"/>
        </c:ser>
        <c:ser>
          <c:idx val="17"/>
          <c:order val="17"/>
          <c:tx>
            <c:strRef>
              <c:f>potencial!$T$3</c:f>
              <c:strCache>
                <c:ptCount val="1"/>
                <c:pt idx="0">
                  <c:v>Susana final</c:v>
                </c:pt>
              </c:strCache>
            </c:strRef>
          </c:tx>
          <c:cat>
            <c:strRef>
              <c:f>potencial!$B$4:$B$12</c:f>
              <c:strCache>
                <c:ptCount val="9"/>
                <c:pt idx="0">
                  <c:v>Resiliencia</c:v>
                </c:pt>
                <c:pt idx="1">
                  <c:v>Aprender a aprender</c:v>
                </c:pt>
                <c:pt idx="2">
                  <c:v>Manejo de estrés</c:v>
                </c:pt>
                <c:pt idx="3">
                  <c:v>Nutrición estratégica</c:v>
                </c:pt>
                <c:pt idx="4">
                  <c:v>Gestión del tiempo</c:v>
                </c:pt>
                <c:pt idx="5">
                  <c:v>Toma de decisiones</c:v>
                </c:pt>
                <c:pt idx="6">
                  <c:v>Manejo de conflictos</c:v>
                </c:pt>
                <c:pt idx="7">
                  <c:v>Comunicación asertiva</c:v>
                </c:pt>
                <c:pt idx="8">
                  <c:v>Actualización en tendencias</c:v>
                </c:pt>
              </c:strCache>
            </c:strRef>
          </c:cat>
          <c:val>
            <c:numRef>
              <c:f>potencial!$T$4:$T$12</c:f>
            </c:numRef>
          </c:val>
          <c:smooth val="0"/>
        </c:ser>
        <c:ser>
          <c:idx val="18"/>
          <c:order val="18"/>
          <c:tx>
            <c:strRef>
              <c:f>potencial!$U$3</c:f>
              <c:strCache>
                <c:ptCount val="1"/>
                <c:pt idx="0">
                  <c:v>Tania inicio</c:v>
                </c:pt>
              </c:strCache>
            </c:strRef>
          </c:tx>
          <c:cat>
            <c:strRef>
              <c:f>potencial!$B$4:$B$12</c:f>
              <c:strCache>
                <c:ptCount val="9"/>
                <c:pt idx="0">
                  <c:v>Resiliencia</c:v>
                </c:pt>
                <c:pt idx="1">
                  <c:v>Aprender a aprender</c:v>
                </c:pt>
                <c:pt idx="2">
                  <c:v>Manejo de estrés</c:v>
                </c:pt>
                <c:pt idx="3">
                  <c:v>Nutrición estratégica</c:v>
                </c:pt>
                <c:pt idx="4">
                  <c:v>Gestión del tiempo</c:v>
                </c:pt>
                <c:pt idx="5">
                  <c:v>Toma de decisiones</c:v>
                </c:pt>
                <c:pt idx="6">
                  <c:v>Manejo de conflictos</c:v>
                </c:pt>
                <c:pt idx="7">
                  <c:v>Comunicación asertiva</c:v>
                </c:pt>
                <c:pt idx="8">
                  <c:v>Actualización en tendencias</c:v>
                </c:pt>
              </c:strCache>
            </c:strRef>
          </c:cat>
          <c:val>
            <c:numRef>
              <c:f>potencial!$U$4:$U$12</c:f>
            </c:numRef>
          </c:val>
          <c:smooth val="0"/>
        </c:ser>
        <c:ser>
          <c:idx val="19"/>
          <c:order val="19"/>
          <c:tx>
            <c:strRef>
              <c:f>potencial!$V$3</c:f>
              <c:strCache>
                <c:ptCount val="1"/>
                <c:pt idx="0">
                  <c:v>Tania final</c:v>
                </c:pt>
              </c:strCache>
            </c:strRef>
          </c:tx>
          <c:cat>
            <c:strRef>
              <c:f>potencial!$B$4:$B$12</c:f>
              <c:strCache>
                <c:ptCount val="9"/>
                <c:pt idx="0">
                  <c:v>Resiliencia</c:v>
                </c:pt>
                <c:pt idx="1">
                  <c:v>Aprender a aprender</c:v>
                </c:pt>
                <c:pt idx="2">
                  <c:v>Manejo de estrés</c:v>
                </c:pt>
                <c:pt idx="3">
                  <c:v>Nutrición estratégica</c:v>
                </c:pt>
                <c:pt idx="4">
                  <c:v>Gestión del tiempo</c:v>
                </c:pt>
                <c:pt idx="5">
                  <c:v>Toma de decisiones</c:v>
                </c:pt>
                <c:pt idx="6">
                  <c:v>Manejo de conflictos</c:v>
                </c:pt>
                <c:pt idx="7">
                  <c:v>Comunicación asertiva</c:v>
                </c:pt>
                <c:pt idx="8">
                  <c:v>Actualización en tendencias</c:v>
                </c:pt>
              </c:strCache>
            </c:strRef>
          </c:cat>
          <c:val>
            <c:numRef>
              <c:f>potencial!$V$4:$V$12</c:f>
            </c:numRef>
          </c:val>
          <c:smooth val="0"/>
        </c:ser>
        <c:ser>
          <c:idx val="20"/>
          <c:order val="20"/>
          <c:tx>
            <c:strRef>
              <c:f>potencial!$W$3</c:f>
              <c:strCache>
                <c:ptCount val="1"/>
                <c:pt idx="0">
                  <c:v>Promedio antes del programa</c:v>
                </c:pt>
              </c:strCache>
            </c:strRef>
          </c:tx>
          <c:spPr>
            <a:ln>
              <a:solidFill>
                <a:sysClr val="windowText" lastClr="000000"/>
              </a:solidFill>
            </a:ln>
          </c:spPr>
          <c:marker>
            <c:spPr>
              <a:solidFill>
                <a:schemeClr val="tx1"/>
              </a:solidFill>
              <a:ln>
                <a:solidFill>
                  <a:sysClr val="windowText" lastClr="000000"/>
                </a:solidFill>
              </a:ln>
            </c:spPr>
          </c:marker>
          <c:cat>
            <c:strRef>
              <c:f>potencial!$B$4:$B$12</c:f>
              <c:strCache>
                <c:ptCount val="9"/>
                <c:pt idx="0">
                  <c:v>Resiliencia</c:v>
                </c:pt>
                <c:pt idx="1">
                  <c:v>Aprender a aprender</c:v>
                </c:pt>
                <c:pt idx="2">
                  <c:v>Manejo de estrés</c:v>
                </c:pt>
                <c:pt idx="3">
                  <c:v>Nutrición estratégica</c:v>
                </c:pt>
                <c:pt idx="4">
                  <c:v>Gestión del tiempo</c:v>
                </c:pt>
                <c:pt idx="5">
                  <c:v>Toma de decisiones</c:v>
                </c:pt>
                <c:pt idx="6">
                  <c:v>Manejo de conflictos</c:v>
                </c:pt>
                <c:pt idx="7">
                  <c:v>Comunicación asertiva</c:v>
                </c:pt>
                <c:pt idx="8">
                  <c:v>Actualización en tendencias</c:v>
                </c:pt>
              </c:strCache>
            </c:strRef>
          </c:cat>
          <c:val>
            <c:numRef>
              <c:f>potencial!$W$4:$W$12</c:f>
              <c:numCache>
                <c:formatCode>General</c:formatCode>
                <c:ptCount val="9"/>
                <c:pt idx="0">
                  <c:v>5.3</c:v>
                </c:pt>
                <c:pt idx="1">
                  <c:v>5.5</c:v>
                </c:pt>
                <c:pt idx="2">
                  <c:v>5.2</c:v>
                </c:pt>
                <c:pt idx="3">
                  <c:v>3.3</c:v>
                </c:pt>
                <c:pt idx="4">
                  <c:v>5</c:v>
                </c:pt>
                <c:pt idx="5">
                  <c:v>5.3</c:v>
                </c:pt>
                <c:pt idx="6">
                  <c:v>4.5999999999999996</c:v>
                </c:pt>
                <c:pt idx="7">
                  <c:v>5.7</c:v>
                </c:pt>
                <c:pt idx="8">
                  <c:v>4.4000000000000004</c:v>
                </c:pt>
              </c:numCache>
            </c:numRef>
          </c:val>
          <c:smooth val="0"/>
        </c:ser>
        <c:ser>
          <c:idx val="21"/>
          <c:order val="21"/>
          <c:tx>
            <c:strRef>
              <c:f>potencial!$X$3</c:f>
              <c:strCache>
                <c:ptCount val="1"/>
                <c:pt idx="0">
                  <c:v>Promedio después del programa</c:v>
                </c:pt>
              </c:strCache>
            </c:strRef>
          </c:tx>
          <c:spPr>
            <a:ln>
              <a:solidFill>
                <a:srgbClr val="1CE9D5"/>
              </a:solidFill>
            </a:ln>
          </c:spPr>
          <c:marker>
            <c:spPr>
              <a:solidFill>
                <a:srgbClr val="1CE9D5"/>
              </a:solidFill>
              <a:ln>
                <a:solidFill>
                  <a:srgbClr val="1CE9D5"/>
                </a:solidFill>
              </a:ln>
            </c:spPr>
          </c:marker>
          <c:cat>
            <c:strRef>
              <c:f>potencial!$B$4:$B$12</c:f>
              <c:strCache>
                <c:ptCount val="9"/>
                <c:pt idx="0">
                  <c:v>Resiliencia</c:v>
                </c:pt>
                <c:pt idx="1">
                  <c:v>Aprender a aprender</c:v>
                </c:pt>
                <c:pt idx="2">
                  <c:v>Manejo de estrés</c:v>
                </c:pt>
                <c:pt idx="3">
                  <c:v>Nutrición estratégica</c:v>
                </c:pt>
                <c:pt idx="4">
                  <c:v>Gestión del tiempo</c:v>
                </c:pt>
                <c:pt idx="5">
                  <c:v>Toma de decisiones</c:v>
                </c:pt>
                <c:pt idx="6">
                  <c:v>Manejo de conflictos</c:v>
                </c:pt>
                <c:pt idx="7">
                  <c:v>Comunicación asertiva</c:v>
                </c:pt>
                <c:pt idx="8">
                  <c:v>Actualización en tendencias</c:v>
                </c:pt>
              </c:strCache>
            </c:strRef>
          </c:cat>
          <c:val>
            <c:numRef>
              <c:f>potencial!$X$4:$X$12</c:f>
              <c:numCache>
                <c:formatCode>General</c:formatCode>
                <c:ptCount val="9"/>
                <c:pt idx="0">
                  <c:v>7.5</c:v>
                </c:pt>
                <c:pt idx="1">
                  <c:v>7.45</c:v>
                </c:pt>
                <c:pt idx="2">
                  <c:v>8.1</c:v>
                </c:pt>
                <c:pt idx="3">
                  <c:v>6.6</c:v>
                </c:pt>
                <c:pt idx="4">
                  <c:v>7.2</c:v>
                </c:pt>
                <c:pt idx="5">
                  <c:v>7.5</c:v>
                </c:pt>
                <c:pt idx="6">
                  <c:v>7.75</c:v>
                </c:pt>
                <c:pt idx="7">
                  <c:v>7.7</c:v>
                </c:pt>
                <c:pt idx="8">
                  <c:v>6.2</c:v>
                </c:pt>
              </c:numCache>
            </c:numRef>
          </c:val>
          <c:smooth val="0"/>
        </c:ser>
        <c:dLbls>
          <c:showLegendKey val="0"/>
          <c:showVal val="0"/>
          <c:showCatName val="0"/>
          <c:showSerName val="0"/>
          <c:showPercent val="0"/>
          <c:showBubbleSize val="0"/>
        </c:dLbls>
        <c:hiLowLines>
          <c:spPr>
            <a:ln w="19050" cap="flat" cmpd="sng" algn="ctr">
              <a:solidFill>
                <a:schemeClr val="bg1">
                  <a:lumMod val="50000"/>
                </a:schemeClr>
              </a:solidFill>
              <a:prstDash val="solid"/>
              <a:headEnd type="triangle" w="med" len="med"/>
              <a:tailEnd type="none" w="med" len="med"/>
            </a:ln>
            <a:effectLst>
              <a:outerShdw blurRad="40000" dist="23000" dir="5400000" rotWithShape="0">
                <a:srgbClr val="000000">
                  <a:alpha val="35000"/>
                </a:srgbClr>
              </a:outerShdw>
            </a:effectLst>
          </c:spPr>
        </c:hiLowLines>
        <c:marker val="1"/>
        <c:smooth val="0"/>
        <c:axId val="147686912"/>
        <c:axId val="147688448"/>
      </c:lineChart>
      <c:catAx>
        <c:axId val="147686912"/>
        <c:scaling>
          <c:orientation val="minMax"/>
        </c:scaling>
        <c:delete val="0"/>
        <c:axPos val="b"/>
        <c:majorGridlines/>
        <c:numFmt formatCode="General" sourceLinked="0"/>
        <c:majorTickMark val="out"/>
        <c:minorTickMark val="none"/>
        <c:tickLblPos val="nextTo"/>
        <c:txPr>
          <a:bodyPr rot="0" vert="horz"/>
          <a:lstStyle/>
          <a:p>
            <a:pPr>
              <a:defRPr sz="1200">
                <a:latin typeface="Montserrat Extra Bold" pitchFamily="50" charset="0"/>
              </a:defRPr>
            </a:pPr>
            <a:endParaRPr lang="en-US"/>
          </a:p>
        </c:txPr>
        <c:crossAx val="147688448"/>
        <c:crosses val="autoZero"/>
        <c:auto val="1"/>
        <c:lblAlgn val="ctr"/>
        <c:lblOffset val="100"/>
        <c:tickMarkSkip val="1"/>
        <c:noMultiLvlLbl val="0"/>
      </c:catAx>
      <c:valAx>
        <c:axId val="147688448"/>
        <c:scaling>
          <c:orientation val="minMax"/>
        </c:scaling>
        <c:delete val="0"/>
        <c:axPos val="l"/>
        <c:majorGridlines/>
        <c:numFmt formatCode="General" sourceLinked="1"/>
        <c:majorTickMark val="out"/>
        <c:minorTickMark val="none"/>
        <c:tickLblPos val="nextTo"/>
        <c:txPr>
          <a:bodyPr/>
          <a:lstStyle/>
          <a:p>
            <a:pPr>
              <a:defRPr sz="2400">
                <a:latin typeface="Montserrat Extra Bold" pitchFamily="50" charset="0"/>
              </a:defRPr>
            </a:pPr>
            <a:endParaRPr lang="en-US"/>
          </a:p>
        </c:txPr>
        <c:crossAx val="147686912"/>
        <c:crosses val="autoZero"/>
        <c:crossBetween val="between"/>
      </c:valAx>
    </c:plotArea>
    <c:legend>
      <c:legendPos val="b"/>
      <c:layout/>
      <c:overlay val="0"/>
      <c:txPr>
        <a:bodyPr/>
        <a:lstStyle/>
        <a:p>
          <a:pPr>
            <a:defRPr sz="2400">
              <a:latin typeface="Montserrat Extra Bold" pitchFamily="50" charset="0"/>
            </a:defRPr>
          </a:pPr>
          <a:endParaRPr lang="en-US"/>
        </a:p>
      </c:txPr>
    </c:legend>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677259643"/>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smtClean="0"/>
              <a:t>CLARITY HEADLINE</a:t>
            </a:r>
            <a:endParaRPr lang="en-US" dirty="0"/>
          </a:p>
        </p:txBody>
      </p:sp>
    </p:spTree>
    <p:extLst>
      <p:ext uri="{BB962C8B-B14F-4D97-AF65-F5344CB8AC3E}">
        <p14:creationId xmlns:p14="http://schemas.microsoft.com/office/powerpoint/2010/main" val="26712173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smtClean="0"/>
              <a:t>PRESENT YOUR SOLUTION</a:t>
            </a:r>
            <a:endParaRPr lang="en-US" dirty="0"/>
          </a:p>
        </p:txBody>
      </p:sp>
    </p:spTree>
    <p:extLst>
      <p:ext uri="{BB962C8B-B14F-4D97-AF65-F5344CB8AC3E}">
        <p14:creationId xmlns:p14="http://schemas.microsoft.com/office/powerpoint/2010/main" val="3682772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smtClean="0"/>
              <a:t>HOW</a:t>
            </a:r>
            <a:endParaRPr lang="en-US" dirty="0"/>
          </a:p>
        </p:txBody>
      </p:sp>
    </p:spTree>
    <p:extLst>
      <p:ext uri="{BB962C8B-B14F-4D97-AF65-F5344CB8AC3E}">
        <p14:creationId xmlns:p14="http://schemas.microsoft.com/office/powerpoint/2010/main" val="27785729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smtClean="0"/>
              <a:t>HOW</a:t>
            </a:r>
            <a:endParaRPr lang="en-US" dirty="0"/>
          </a:p>
        </p:txBody>
      </p:sp>
    </p:spTree>
    <p:extLst>
      <p:ext uri="{BB962C8B-B14F-4D97-AF65-F5344CB8AC3E}">
        <p14:creationId xmlns:p14="http://schemas.microsoft.com/office/powerpoint/2010/main" val="2778572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smtClean="0"/>
              <a:t>HOW</a:t>
            </a:r>
            <a:endParaRPr lang="en-US" dirty="0"/>
          </a:p>
        </p:txBody>
      </p:sp>
    </p:spTree>
    <p:extLst>
      <p:ext uri="{BB962C8B-B14F-4D97-AF65-F5344CB8AC3E}">
        <p14:creationId xmlns:p14="http://schemas.microsoft.com/office/powerpoint/2010/main" val="27785729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smtClean="0"/>
              <a:t>WHO</a:t>
            </a:r>
            <a:endParaRPr lang="en-US" dirty="0"/>
          </a:p>
        </p:txBody>
      </p:sp>
    </p:spTree>
    <p:extLst>
      <p:ext uri="{BB962C8B-B14F-4D97-AF65-F5344CB8AC3E}">
        <p14:creationId xmlns:p14="http://schemas.microsoft.com/office/powerpoint/2010/main" val="4109212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smtClean="0"/>
              <a:t>PRESENT YOUR SOLUTION</a:t>
            </a:r>
            <a:endParaRPr lang="en-US" dirty="0"/>
          </a:p>
        </p:txBody>
      </p:sp>
    </p:spTree>
    <p:extLst>
      <p:ext uri="{BB962C8B-B14F-4D97-AF65-F5344CB8AC3E}">
        <p14:creationId xmlns:p14="http://schemas.microsoft.com/office/powerpoint/2010/main" val="36827723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smtClean="0"/>
              <a:t>PRESENT YOUR SOLUTION</a:t>
            </a:r>
            <a:endParaRPr lang="en-US" dirty="0"/>
          </a:p>
        </p:txBody>
      </p:sp>
    </p:spTree>
    <p:extLst>
      <p:ext uri="{BB962C8B-B14F-4D97-AF65-F5344CB8AC3E}">
        <p14:creationId xmlns:p14="http://schemas.microsoft.com/office/powerpoint/2010/main" val="3682772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smtClean="0"/>
              <a:t>PRESENT YOUR SOLUTION</a:t>
            </a:r>
            <a:endParaRPr lang="en-US" dirty="0"/>
          </a:p>
        </p:txBody>
      </p:sp>
    </p:spTree>
    <p:extLst>
      <p:ext uri="{BB962C8B-B14F-4D97-AF65-F5344CB8AC3E}">
        <p14:creationId xmlns:p14="http://schemas.microsoft.com/office/powerpoint/2010/main" val="3682772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smtClean="0"/>
              <a:t>HOW</a:t>
            </a:r>
            <a:endParaRPr lang="en-US" dirty="0"/>
          </a:p>
        </p:txBody>
      </p:sp>
    </p:spTree>
    <p:extLst>
      <p:ext uri="{BB962C8B-B14F-4D97-AF65-F5344CB8AC3E}">
        <p14:creationId xmlns:p14="http://schemas.microsoft.com/office/powerpoint/2010/main" val="2778572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smtClean="0"/>
              <a:t>HOW</a:t>
            </a:r>
            <a:endParaRPr lang="en-US" dirty="0"/>
          </a:p>
        </p:txBody>
      </p:sp>
    </p:spTree>
    <p:extLst>
      <p:ext uri="{BB962C8B-B14F-4D97-AF65-F5344CB8AC3E}">
        <p14:creationId xmlns:p14="http://schemas.microsoft.com/office/powerpoint/2010/main" val="2778572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smtClean="0"/>
              <a:t>HOW</a:t>
            </a:r>
            <a:endParaRPr lang="en-US" dirty="0"/>
          </a:p>
        </p:txBody>
      </p:sp>
    </p:spTree>
    <p:extLst>
      <p:ext uri="{BB962C8B-B14F-4D97-AF65-F5344CB8AC3E}">
        <p14:creationId xmlns:p14="http://schemas.microsoft.com/office/powerpoint/2010/main" val="2778572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smtClean="0"/>
              <a:t>HOW</a:t>
            </a:r>
            <a:endParaRPr lang="en-US" dirty="0"/>
          </a:p>
        </p:txBody>
      </p:sp>
    </p:spTree>
    <p:extLst>
      <p:ext uri="{BB962C8B-B14F-4D97-AF65-F5344CB8AC3E}">
        <p14:creationId xmlns:p14="http://schemas.microsoft.com/office/powerpoint/2010/main" val="2778572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smtClean="0"/>
              <a:t>HOW</a:t>
            </a:r>
            <a:endParaRPr lang="en-US" dirty="0"/>
          </a:p>
        </p:txBody>
      </p:sp>
    </p:spTree>
    <p:extLst>
      <p:ext uri="{BB962C8B-B14F-4D97-AF65-F5344CB8AC3E}">
        <p14:creationId xmlns:p14="http://schemas.microsoft.com/office/powerpoint/2010/main" val="2778572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smtClean="0"/>
              <a:t>PRESENT YOUR SOLUTION</a:t>
            </a:r>
            <a:endParaRPr lang="en-US" dirty="0"/>
          </a:p>
        </p:txBody>
      </p:sp>
    </p:spTree>
    <p:extLst>
      <p:ext uri="{BB962C8B-B14F-4D97-AF65-F5344CB8AC3E}">
        <p14:creationId xmlns:p14="http://schemas.microsoft.com/office/powerpoint/2010/main" val="3682772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smtClean="0"/>
              <a:t>PRESENT YOUR SOLUTION</a:t>
            </a:r>
            <a:endParaRPr lang="en-US" dirty="0"/>
          </a:p>
        </p:txBody>
      </p:sp>
    </p:spTree>
    <p:extLst>
      <p:ext uri="{BB962C8B-B14F-4D97-AF65-F5344CB8AC3E}">
        <p14:creationId xmlns:p14="http://schemas.microsoft.com/office/powerpoint/2010/main" val="3682772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270000" y="1638300"/>
            <a:ext cx="10464800" cy="3302000"/>
          </a:xfrm>
          <a:prstGeom prst="rect">
            <a:avLst/>
          </a:prstGeom>
        </p:spPr>
        <p:txBody>
          <a:bodyPr anchor="b"/>
          <a:lstStyle/>
          <a:p>
            <a:r>
              <a:t>Texto del título</a:t>
            </a:r>
          </a:p>
        </p:txBody>
      </p:sp>
      <p:sp>
        <p:nvSpPr>
          <p:cNvPr id="12" name="Shape 12"/>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Nivel de texto 1</a:t>
            </a:r>
          </a:p>
          <a:p>
            <a:pPr lvl="1"/>
            <a:r>
              <a:t>Nivel de texto 2</a:t>
            </a:r>
          </a:p>
          <a:p>
            <a:pPr lvl="2"/>
            <a:r>
              <a:t>Nivel de texto 3</a:t>
            </a:r>
          </a:p>
          <a:p>
            <a:pPr lvl="3"/>
            <a:r>
              <a:t>Nivel de texto 4</a:t>
            </a:r>
          </a:p>
          <a:p>
            <a:pPr lvl="4"/>
            <a:r>
              <a:t>Nivel de texto 5</a:t>
            </a:r>
          </a:p>
        </p:txBody>
      </p:sp>
      <p:sp>
        <p:nvSpPr>
          <p:cNvPr id="13" name="Shape 13"/>
          <p:cNvSpPr>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r>
              <a:t>–Johnny Appleseed</a:t>
            </a:r>
          </a:p>
        </p:txBody>
      </p:sp>
      <p:sp>
        <p:nvSpPr>
          <p:cNvPr id="94" name="Shape 94"/>
          <p:cNvSpPr>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606550" y="635000"/>
            <a:ext cx="9779000" cy="5918200"/>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1270000" y="6718300"/>
            <a:ext cx="10464800" cy="1422400"/>
          </a:xfrm>
          <a:prstGeom prst="rect">
            <a:avLst/>
          </a:prstGeom>
        </p:spPr>
        <p:txBody>
          <a:bodyPr anchor="b"/>
          <a:lstStyle/>
          <a:p>
            <a:r>
              <a:t>Texto del título</a:t>
            </a:r>
          </a:p>
        </p:txBody>
      </p:sp>
      <p:sp>
        <p:nvSpPr>
          <p:cNvPr id="22" name="Shape 22"/>
          <p:cNvSpPr>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Nivel de texto 1</a:t>
            </a:r>
          </a:p>
          <a:p>
            <a:pPr lvl="1"/>
            <a:r>
              <a:t>Nivel de texto 2</a:t>
            </a:r>
          </a:p>
          <a:p>
            <a:pPr lvl="2"/>
            <a:r>
              <a:t>Nivel de texto 3</a:t>
            </a:r>
          </a:p>
          <a:p>
            <a:pPr lvl="3"/>
            <a:r>
              <a:t>Nivel de texto 4</a:t>
            </a:r>
          </a:p>
          <a:p>
            <a:pPr lvl="4"/>
            <a:r>
              <a:t>Nivel de texto 5</a:t>
            </a:r>
          </a:p>
        </p:txBody>
      </p:sp>
      <p:sp>
        <p:nvSpPr>
          <p:cNvPr id="23" name="Shape 23"/>
          <p:cNvSpPr>
            <a:spLocks noGrp="1"/>
          </p:cNvSpPr>
          <p:nvPr>
            <p:ph type="sldNum" sz="quarter" idx="2"/>
          </p:nvPr>
        </p:nvSpPr>
        <p:spPr>
          <a:xfrm>
            <a:off x="6311798" y="9245600"/>
            <a:ext cx="368504" cy="381000"/>
          </a:xfrm>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1270000" y="3225800"/>
            <a:ext cx="10464800" cy="3302000"/>
          </a:xfrm>
          <a:prstGeom prst="rect">
            <a:avLst/>
          </a:prstGeom>
        </p:spPr>
        <p:txBody>
          <a:bodyPr/>
          <a:lstStyle/>
          <a:p>
            <a:r>
              <a:t>Texto del título</a:t>
            </a:r>
          </a:p>
        </p:txBody>
      </p:sp>
      <p:sp>
        <p:nvSpPr>
          <p:cNvPr id="31" name="Shape 31"/>
          <p:cNvSpPr>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6718300" y="635000"/>
            <a:ext cx="5334000" cy="8229600"/>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952500" y="635000"/>
            <a:ext cx="5334000" cy="3987800"/>
          </a:xfrm>
          <a:prstGeom prst="rect">
            <a:avLst/>
          </a:prstGeom>
        </p:spPr>
        <p:txBody>
          <a:bodyPr anchor="b"/>
          <a:lstStyle>
            <a:lvl1pPr>
              <a:defRPr sz="6000"/>
            </a:lvl1pPr>
          </a:lstStyle>
          <a:p>
            <a:r>
              <a:t>Texto del título</a:t>
            </a:r>
          </a:p>
        </p:txBody>
      </p:sp>
      <p:sp>
        <p:nvSpPr>
          <p:cNvPr id="40" name="Shape 40"/>
          <p:cNvSpPr>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Nivel de texto 1</a:t>
            </a:r>
          </a:p>
          <a:p>
            <a:pPr lvl="1"/>
            <a:r>
              <a:t>Nivel de texto 2</a:t>
            </a:r>
          </a:p>
          <a:p>
            <a:pPr lvl="2"/>
            <a:r>
              <a:t>Nivel de texto 3</a:t>
            </a:r>
          </a:p>
          <a:p>
            <a:pPr lvl="3"/>
            <a:r>
              <a:t>Nivel de texto 4</a:t>
            </a:r>
          </a:p>
          <a:p>
            <a:pPr lvl="4"/>
            <a:r>
              <a:t>Nivel de texto 5</a:t>
            </a:r>
          </a:p>
        </p:txBody>
      </p:sp>
      <p:sp>
        <p:nvSpPr>
          <p:cNvPr id="41" name="Shape 41"/>
          <p:cNvSpPr>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Texto del título</a:t>
            </a:r>
          </a:p>
        </p:txBody>
      </p:sp>
      <p:sp>
        <p:nvSpPr>
          <p:cNvPr id="49" name="Shape 49"/>
          <p:cNvSpPr>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Texto del título</a:t>
            </a:r>
          </a:p>
        </p:txBody>
      </p:sp>
      <p:sp>
        <p:nvSpPr>
          <p:cNvPr id="57" name="Shape 57"/>
          <p:cNvSpPr>
            <a:spLocks noGrp="1"/>
          </p:cNvSpPr>
          <p:nvPr>
            <p:ph type="body" idx="1"/>
          </p:nvPr>
        </p:nvSpPr>
        <p:spPr>
          <a:prstGeom prst="rect">
            <a:avLst/>
          </a:prstGeom>
        </p:spPr>
        <p:txBody>
          <a:bodyPr/>
          <a:lstStyle/>
          <a:p>
            <a:r>
              <a:t>Nivel de texto 1</a:t>
            </a:r>
          </a:p>
          <a:p>
            <a:pPr lvl="1"/>
            <a:r>
              <a:t>Nivel de texto 2</a:t>
            </a:r>
          </a:p>
          <a:p>
            <a:pPr lvl="2"/>
            <a:r>
              <a:t>Nivel de texto 3</a:t>
            </a:r>
          </a:p>
          <a:p>
            <a:pPr lvl="3"/>
            <a:r>
              <a:t>Nivel de texto 4</a:t>
            </a:r>
          </a:p>
          <a:p>
            <a:pPr lvl="4"/>
            <a:r>
              <a:t>Nivel de texto 5</a:t>
            </a:r>
          </a:p>
        </p:txBody>
      </p:sp>
      <p:sp>
        <p:nvSpPr>
          <p:cNvPr id="58" name="Shape 58"/>
          <p:cNvSpPr>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Texto del título</a:t>
            </a:r>
          </a:p>
        </p:txBody>
      </p:sp>
      <p:sp>
        <p:nvSpPr>
          <p:cNvPr id="67" name="Shape 67"/>
          <p:cNvSpPr>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Nivel de texto 1</a:t>
            </a:r>
          </a:p>
          <a:p>
            <a:pPr lvl="1"/>
            <a:r>
              <a:t>Nivel de texto 2</a:t>
            </a:r>
          </a:p>
          <a:p>
            <a:pPr lvl="2"/>
            <a:r>
              <a:t>Nivel de texto 3</a:t>
            </a:r>
          </a:p>
          <a:p>
            <a:pPr lvl="3"/>
            <a:r>
              <a:t>Nivel de texto 4</a:t>
            </a:r>
          </a:p>
          <a:p>
            <a:pPr lvl="4"/>
            <a:r>
              <a:t>Nivel de texto 5</a:t>
            </a:r>
          </a:p>
        </p:txBody>
      </p:sp>
      <p:sp>
        <p:nvSpPr>
          <p:cNvPr id="68" name="Shape 68"/>
          <p:cNvSpPr>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952500" y="1270000"/>
            <a:ext cx="11099800" cy="7213600"/>
          </a:xfrm>
          <a:prstGeom prst="rect">
            <a:avLst/>
          </a:prstGeom>
        </p:spPr>
        <p:txBody>
          <a:bodyPr/>
          <a:lstStyle/>
          <a:p>
            <a:r>
              <a:t>Nivel de texto 1</a:t>
            </a:r>
          </a:p>
          <a:p>
            <a:pPr lvl="1"/>
            <a:r>
              <a:t>Nivel de texto 2</a:t>
            </a:r>
          </a:p>
          <a:p>
            <a:pPr lvl="2"/>
            <a:r>
              <a:t>Nivel de texto 3</a:t>
            </a:r>
          </a:p>
          <a:p>
            <a:pPr lvl="3"/>
            <a:r>
              <a:t>Nivel de texto 4</a:t>
            </a:r>
          </a:p>
          <a:p>
            <a:pPr lvl="4"/>
            <a:r>
              <a:t>Nivel de texto 5</a:t>
            </a:r>
          </a:p>
        </p:txBody>
      </p:sp>
      <p:sp>
        <p:nvSpPr>
          <p:cNvPr id="76" name="Shape 76"/>
          <p:cNvSpPr>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6724518" y="889000"/>
            <a:ext cx="5334001" cy="3771900"/>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444500"/>
            <a:ext cx="11099800" cy="2159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Texto del título</a:t>
            </a:r>
          </a:p>
        </p:txBody>
      </p:sp>
      <p:sp>
        <p:nvSpPr>
          <p:cNvPr id="3" name="Shape 3"/>
          <p:cNvSpPr>
            <a:spLocks noGrp="1"/>
          </p:cNvSpPr>
          <p:nvPr>
            <p:ph type="body" idx="1"/>
          </p:nvPr>
        </p:nvSpPr>
        <p:spPr>
          <a:xfrm>
            <a:off x="952500" y="2603500"/>
            <a:ext cx="11099800" cy="6286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Nivel de texto 1</a:t>
            </a:r>
          </a:p>
          <a:p>
            <a:pPr lvl="1"/>
            <a:r>
              <a:t>Nivel de texto 2</a:t>
            </a:r>
          </a:p>
          <a:p>
            <a:pPr lvl="2"/>
            <a:r>
              <a:t>Nivel de texto 3</a:t>
            </a:r>
          </a:p>
          <a:p>
            <a:pPr lvl="3"/>
            <a:r>
              <a:t>Nivel de texto 4</a:t>
            </a:r>
          </a:p>
          <a:p>
            <a:pPr lvl="4"/>
            <a:r>
              <a:t>Nivel de texto 5</a:t>
            </a:r>
          </a:p>
        </p:txBody>
      </p:sp>
      <p:sp>
        <p:nvSpPr>
          <p:cNvPr id="4" name="Shape 4"/>
          <p:cNvSpPr>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‹Nº›</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7.jpeg"/><Relationship Id="rId7"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27.png"/><Relationship Id="rId10" Type="http://schemas.openxmlformats.org/officeDocument/2006/relationships/image" Target="../media/image31.png"/><Relationship Id="rId4" Type="http://schemas.openxmlformats.org/officeDocument/2006/relationships/image" Target="../media/image26.png"/><Relationship Id="rId9" Type="http://schemas.openxmlformats.org/officeDocument/2006/relationships/image" Target="../media/image30.jpe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7.jpeg"/><Relationship Id="rId7" Type="http://schemas.openxmlformats.org/officeDocument/2006/relationships/image" Target="../media/image35.jpeg"/><Relationship Id="rId12" Type="http://schemas.openxmlformats.org/officeDocument/2006/relationships/image" Target="../media/image39.jpe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34.jpeg"/><Relationship Id="rId11" Type="http://schemas.openxmlformats.org/officeDocument/2006/relationships/image" Target="../media/image17.jpeg"/><Relationship Id="rId5" Type="http://schemas.openxmlformats.org/officeDocument/2006/relationships/image" Target="../media/image33.jpeg"/><Relationship Id="rId10" Type="http://schemas.openxmlformats.org/officeDocument/2006/relationships/image" Target="../media/image38.jpeg"/><Relationship Id="rId4" Type="http://schemas.openxmlformats.org/officeDocument/2006/relationships/image" Target="../media/image32.jpeg"/><Relationship Id="rId9" Type="http://schemas.openxmlformats.org/officeDocument/2006/relationships/image" Target="../media/image37.jpeg"/></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0.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40.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jpeg"/><Relationship Id="rId1" Type="http://schemas.openxmlformats.org/officeDocument/2006/relationships/slideLayout" Target="../slideLayouts/slideLayout1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jpeg"/><Relationship Id="rId1" Type="http://schemas.openxmlformats.org/officeDocument/2006/relationships/slideLayout" Target="../slideLayouts/slideLayout12.xml"/><Relationship Id="rId5" Type="http://schemas.openxmlformats.org/officeDocument/2006/relationships/image" Target="../media/image19.jpeg"/><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NP900X3C\Dropbox\Impact Hub DF\Hub Training\pitch skill up\tablet-1075790_1280.jpg"/>
          <p:cNvPicPr>
            <a:picLocks noChangeAspect="1" noChangeArrowheads="1"/>
          </p:cNvPicPr>
          <p:nvPr/>
        </p:nvPicPr>
        <p:blipFill rotWithShape="1">
          <a:blip r:embed="rId3">
            <a:extLst>
              <a:ext uri="{28A0092B-C50C-407E-A947-70E740481C1C}">
                <a14:useLocalDpi xmlns:a14="http://schemas.microsoft.com/office/drawing/2010/main" val="0"/>
              </a:ext>
            </a:extLst>
          </a:blip>
          <a:srcRect l="11355"/>
          <a:stretch/>
        </p:blipFill>
        <p:spPr bwMode="auto">
          <a:xfrm>
            <a:off x="-1" y="0"/>
            <a:ext cx="12996207" cy="9770225"/>
          </a:xfrm>
          <a:prstGeom prst="rect">
            <a:avLst/>
          </a:prstGeom>
          <a:noFill/>
          <a:extLst>
            <a:ext uri="{909E8E84-426E-40DD-AFC4-6F175D3DCCD1}">
              <a14:hiddenFill xmlns:a14="http://schemas.microsoft.com/office/drawing/2010/main">
                <a:solidFill>
                  <a:srgbClr val="FFFFFF"/>
                </a:solidFill>
              </a14:hiddenFill>
            </a:ext>
          </a:extLst>
        </p:spPr>
      </p:pic>
      <p:sp>
        <p:nvSpPr>
          <p:cNvPr id="120" name="Shape 120"/>
          <p:cNvSpPr/>
          <p:nvPr/>
        </p:nvSpPr>
        <p:spPr>
          <a:xfrm>
            <a:off x="-1" y="0"/>
            <a:ext cx="13004802" cy="9753600"/>
          </a:xfrm>
          <a:prstGeom prst="rect">
            <a:avLst/>
          </a:prstGeom>
          <a:solidFill>
            <a:srgbClr val="1CE9D5">
              <a:alpha val="78824"/>
            </a:srgbClr>
          </a:solidFill>
          <a:ln w="12700">
            <a:miter lim="400000"/>
          </a:ln>
        </p:spPr>
        <p:txBody>
          <a:bodyPr lIns="50800" tIns="50800" rIns="50800" bIns="50800" anchor="ctr"/>
          <a:lstStyle/>
          <a:p>
            <a:pPr defTabSz="778933">
              <a:defRPr sz="3200">
                <a:solidFill>
                  <a:srgbClr val="8555FF"/>
                </a:solidFill>
              </a:defRPr>
            </a:pPr>
            <a:endParaRPr dirty="0">
              <a:latin typeface="Montserrat Black" panose="00000A00000000000000" pitchFamily="50" charset="0"/>
            </a:endParaRPr>
          </a:p>
        </p:txBody>
      </p:sp>
      <p:sp>
        <p:nvSpPr>
          <p:cNvPr id="121" name="Shape 121"/>
          <p:cNvSpPr/>
          <p:nvPr/>
        </p:nvSpPr>
        <p:spPr>
          <a:xfrm>
            <a:off x="1512919" y="1826816"/>
            <a:ext cx="10551957" cy="387368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r" defTabSz="778933">
              <a:lnSpc>
                <a:spcPct val="70000"/>
              </a:lnSpc>
              <a:defRPr sz="15000" b="1">
                <a:solidFill>
                  <a:srgbClr val="FFFFFF"/>
                </a:solidFill>
                <a:latin typeface="Helvetica"/>
                <a:ea typeface="Helvetica"/>
                <a:cs typeface="Helvetica"/>
                <a:sym typeface="Helvetica"/>
              </a:defRPr>
            </a:pPr>
            <a:r>
              <a:rPr lang="es-CO" sz="11500" dirty="0" smtClean="0">
                <a:latin typeface="Montserrat Extra Bold" panose="00000900000000000000" pitchFamily="50" charset="0"/>
              </a:rPr>
              <a:t>“LOS LÍDERES NO NACEN, SE HACEN.”</a:t>
            </a:r>
            <a:endParaRPr lang="es-CO" sz="11500" dirty="0">
              <a:latin typeface="Montserrat Extra Bold" panose="00000900000000000000" pitchFamily="50" charset="0"/>
            </a:endParaRPr>
          </a:p>
        </p:txBody>
      </p:sp>
      <p:sp>
        <p:nvSpPr>
          <p:cNvPr id="122" name="Shape 122"/>
          <p:cNvSpPr/>
          <p:nvPr/>
        </p:nvSpPr>
        <p:spPr>
          <a:xfrm>
            <a:off x="6369225" y="5433765"/>
            <a:ext cx="5576245" cy="5334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defTabSz="778933">
              <a:defRPr sz="3500">
                <a:solidFill>
                  <a:srgbClr val="FFFFFF"/>
                </a:solidFill>
                <a:latin typeface="Helvetica"/>
                <a:ea typeface="Helvetica"/>
                <a:cs typeface="Helvetica"/>
                <a:sym typeface="Helvetica"/>
              </a:defRPr>
            </a:lvl1pPr>
          </a:lstStyle>
          <a:p>
            <a:pPr algn="r"/>
            <a:r>
              <a:rPr lang="es-MX" sz="2800" b="1" dirty="0" smtClean="0">
                <a:latin typeface="Montserrat Ultra Light" pitchFamily="50" charset="0"/>
              </a:rPr>
              <a:t> - </a:t>
            </a:r>
            <a:r>
              <a:rPr lang="es-MX" sz="2800" b="1" dirty="0" err="1" smtClean="0">
                <a:latin typeface="Montserrat Ultra Light" pitchFamily="50" charset="0"/>
              </a:rPr>
              <a:t>Vince</a:t>
            </a:r>
            <a:r>
              <a:rPr lang="es-MX" sz="2800" b="1" dirty="0" smtClean="0">
                <a:latin typeface="Montserrat Ultra Light" pitchFamily="50" charset="0"/>
              </a:rPr>
              <a:t> Lombardi, entrenador </a:t>
            </a:r>
            <a:endParaRPr sz="2800" dirty="0">
              <a:latin typeface="Montserrat Ultra Light" pitchFamily="50" charset="0"/>
            </a:endParaRPr>
          </a:p>
        </p:txBody>
      </p:sp>
      <p:pic>
        <p:nvPicPr>
          <p:cNvPr id="123" name="logo_blanco.png"/>
          <p:cNvPicPr>
            <a:picLocks noChangeAspect="1"/>
          </p:cNvPicPr>
          <p:nvPr/>
        </p:nvPicPr>
        <p:blipFill>
          <a:blip r:embed="rId4">
            <a:extLst/>
          </a:blip>
          <a:stretch>
            <a:fillRect/>
          </a:stretch>
        </p:blipFill>
        <p:spPr>
          <a:xfrm>
            <a:off x="7714211" y="7835220"/>
            <a:ext cx="4350665" cy="1218187"/>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2 Imagen"/>
          <p:cNvPicPr>
            <a:picLocks noChangeAspect="1"/>
          </p:cNvPicPr>
          <p:nvPr/>
        </p:nvPicPr>
        <p:blipFill rotWithShape="1">
          <a:blip r:embed="rId3" cstate="print">
            <a:extLst>
              <a:ext uri="{28A0092B-C50C-407E-A947-70E740481C1C}">
                <a14:useLocalDpi xmlns:a14="http://schemas.microsoft.com/office/drawing/2010/main" val="0"/>
              </a:ext>
            </a:extLst>
          </a:blip>
          <a:srcRect r="16667"/>
          <a:stretch/>
        </p:blipFill>
        <p:spPr>
          <a:xfrm>
            <a:off x="0" y="0"/>
            <a:ext cx="13004800" cy="9753600"/>
          </a:xfrm>
          <a:prstGeom prst="rect">
            <a:avLst/>
          </a:prstGeom>
        </p:spPr>
      </p:pic>
      <p:sp>
        <p:nvSpPr>
          <p:cNvPr id="9" name="Shape 135"/>
          <p:cNvSpPr/>
          <p:nvPr/>
        </p:nvSpPr>
        <p:spPr>
          <a:xfrm>
            <a:off x="1306286" y="1284396"/>
            <a:ext cx="11024111" cy="55252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r" defTabSz="778933">
              <a:lnSpc>
                <a:spcPct val="70000"/>
              </a:lnSpc>
              <a:defRPr sz="9000" b="1">
                <a:latin typeface="Helvetica"/>
                <a:ea typeface="Helvetica"/>
                <a:cs typeface="Helvetica"/>
                <a:sym typeface="Helvetica"/>
              </a:defRPr>
            </a:pPr>
            <a:r>
              <a:rPr lang="es-CO" sz="4000" dirty="0" smtClean="0">
                <a:latin typeface="Montserrat Extra Bold" panose="00000900000000000000" pitchFamily="50" charset="0"/>
              </a:rPr>
              <a:t>Estructura y características del programa</a:t>
            </a:r>
          </a:p>
        </p:txBody>
      </p:sp>
      <p:sp>
        <p:nvSpPr>
          <p:cNvPr id="13" name="12 Rectángulo"/>
          <p:cNvSpPr/>
          <p:nvPr/>
        </p:nvSpPr>
        <p:spPr>
          <a:xfrm>
            <a:off x="4087831" y="381906"/>
            <a:ext cx="8045792" cy="830997"/>
          </a:xfrm>
          <a:prstGeom prst="rect">
            <a:avLst/>
          </a:prstGeom>
        </p:spPr>
        <p:txBody>
          <a:bodyPr wrap="none">
            <a:spAutoFit/>
          </a:bodyPr>
          <a:lstStyle/>
          <a:p>
            <a:r>
              <a:rPr lang="en-US" sz="4800" dirty="0">
                <a:latin typeface="Montserrat ExtraLight" pitchFamily="50" charset="0"/>
              </a:rPr>
              <a:t>GLOBAL </a:t>
            </a:r>
            <a:r>
              <a:rPr lang="en-US" sz="4800" dirty="0" smtClean="0">
                <a:latin typeface="Montserrat ExtraLight" pitchFamily="50" charset="0"/>
              </a:rPr>
              <a:t>SKILLS </a:t>
            </a:r>
            <a:r>
              <a:rPr lang="en-US" sz="4800" dirty="0" smtClean="0">
                <a:latin typeface="Montserrat Semi Bold" pitchFamily="50" charset="0"/>
              </a:rPr>
              <a:t>TRAINING</a:t>
            </a:r>
            <a:endParaRPr lang="en-US" sz="4800" dirty="0">
              <a:latin typeface="Montserrat Semi Bold" pitchFamily="50" charset="0"/>
            </a:endParaRPr>
          </a:p>
        </p:txBody>
      </p:sp>
      <p:sp>
        <p:nvSpPr>
          <p:cNvPr id="14" name="Shape 137"/>
          <p:cNvSpPr/>
          <p:nvPr/>
        </p:nvSpPr>
        <p:spPr>
          <a:xfrm>
            <a:off x="674403" y="7831073"/>
            <a:ext cx="12029226" cy="148758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a:r>
              <a:rPr lang="es-CO" sz="1800" b="1" dirty="0" smtClean="0">
                <a:solidFill>
                  <a:schemeClr val="tx1">
                    <a:lumMod val="85000"/>
                    <a:lumOff val="15000"/>
                  </a:schemeClr>
                </a:solidFill>
                <a:latin typeface="Montserrat ExtraLight" pitchFamily="50" charset="0"/>
                <a:cs typeface="Helvetica" panose="020B0604020202020204" pitchFamily="34" charset="0"/>
              </a:rPr>
              <a:t>Capacitación presencial: </a:t>
            </a:r>
            <a:r>
              <a:rPr lang="es-CO" sz="1800" dirty="0" smtClean="0">
                <a:solidFill>
                  <a:schemeClr val="tx1">
                    <a:lumMod val="85000"/>
                    <a:lumOff val="15000"/>
                  </a:schemeClr>
                </a:solidFill>
                <a:latin typeface="Montserrat ExtraLight" pitchFamily="50" charset="0"/>
                <a:cs typeface="Helvetica" panose="020B0604020202020204" pitchFamily="34" charset="0"/>
              </a:rPr>
              <a:t>43 horas</a:t>
            </a:r>
          </a:p>
          <a:p>
            <a:pPr algn="l"/>
            <a:r>
              <a:rPr lang="es-CO" sz="1800" b="1" dirty="0">
                <a:solidFill>
                  <a:schemeClr val="tx1">
                    <a:lumMod val="85000"/>
                    <a:lumOff val="15000"/>
                  </a:schemeClr>
                </a:solidFill>
                <a:latin typeface="Montserrat ExtraLight" pitchFamily="50" charset="0"/>
                <a:cs typeface="Helvetica" panose="020B0604020202020204" pitchFamily="34" charset="0"/>
              </a:rPr>
              <a:t>Duración de cada módulo: </a:t>
            </a:r>
            <a:r>
              <a:rPr lang="es-CO" sz="1800" dirty="0" smtClean="0">
                <a:solidFill>
                  <a:schemeClr val="tx1">
                    <a:lumMod val="85000"/>
                    <a:lumOff val="15000"/>
                  </a:schemeClr>
                </a:solidFill>
                <a:latin typeface="Montserrat ExtraLight" pitchFamily="50" charset="0"/>
                <a:cs typeface="Helvetica" panose="020B0604020202020204" pitchFamily="34" charset="0"/>
              </a:rPr>
              <a:t>6 horas </a:t>
            </a:r>
          </a:p>
          <a:p>
            <a:pPr algn="l"/>
            <a:r>
              <a:rPr lang="es-CO" sz="1800" b="1" dirty="0" smtClean="0">
                <a:solidFill>
                  <a:schemeClr val="tx1">
                    <a:lumMod val="85000"/>
                    <a:lumOff val="15000"/>
                  </a:schemeClr>
                </a:solidFill>
                <a:latin typeface="Montserrat ExtraLight" pitchFamily="50" charset="0"/>
                <a:cs typeface="Helvetica" panose="020B0604020202020204" pitchFamily="34" charset="0"/>
              </a:rPr>
              <a:t>Acompañamiento virtual y coaching de proyectos: </a:t>
            </a:r>
            <a:r>
              <a:rPr lang="es-CO" sz="1800" dirty="0">
                <a:solidFill>
                  <a:schemeClr val="tx1">
                    <a:lumMod val="85000"/>
                    <a:lumOff val="15000"/>
                  </a:schemeClr>
                </a:solidFill>
                <a:latin typeface="Montserrat ExtraLight" pitchFamily="50" charset="0"/>
                <a:cs typeface="Helvetica" panose="020B0604020202020204" pitchFamily="34" charset="0"/>
              </a:rPr>
              <a:t>8</a:t>
            </a:r>
            <a:r>
              <a:rPr lang="es-CO" sz="1800" dirty="0" smtClean="0">
                <a:solidFill>
                  <a:schemeClr val="tx1">
                    <a:lumMod val="85000"/>
                    <a:lumOff val="15000"/>
                  </a:schemeClr>
                </a:solidFill>
                <a:latin typeface="Montserrat ExtraLight" pitchFamily="50" charset="0"/>
                <a:cs typeface="Helvetica" panose="020B0604020202020204" pitchFamily="34" charset="0"/>
              </a:rPr>
              <a:t> semanas</a:t>
            </a:r>
            <a:endParaRPr lang="es-CO" sz="1800" dirty="0">
              <a:solidFill>
                <a:schemeClr val="tx1">
                  <a:lumMod val="85000"/>
                  <a:lumOff val="15000"/>
                </a:schemeClr>
              </a:solidFill>
              <a:latin typeface="Montserrat ExtraLight" pitchFamily="50" charset="0"/>
              <a:cs typeface="Helvetica" panose="020B0604020202020204" pitchFamily="34" charset="0"/>
            </a:endParaRPr>
          </a:p>
          <a:p>
            <a:pPr algn="l"/>
            <a:r>
              <a:rPr lang="es-CO" sz="1800" b="1" dirty="0" smtClean="0">
                <a:solidFill>
                  <a:schemeClr val="tx1">
                    <a:lumMod val="85000"/>
                    <a:lumOff val="15000"/>
                  </a:schemeClr>
                </a:solidFill>
                <a:latin typeface="Montserrat ExtraLight" pitchFamily="50" charset="0"/>
                <a:cs typeface="Helvetica" panose="020B0604020202020204" pitchFamily="34" charset="0"/>
              </a:rPr>
              <a:t>Facilitadores</a:t>
            </a:r>
            <a:r>
              <a:rPr lang="es-CO" sz="1800" dirty="0" smtClean="0">
                <a:solidFill>
                  <a:schemeClr val="tx1">
                    <a:lumMod val="85000"/>
                    <a:lumOff val="15000"/>
                  </a:schemeClr>
                </a:solidFill>
                <a:latin typeface="Montserrat ExtraLight" pitchFamily="50" charset="0"/>
                <a:cs typeface="Helvetica" panose="020B0604020202020204" pitchFamily="34" charset="0"/>
              </a:rPr>
              <a:t>: 12 expertos en </a:t>
            </a:r>
            <a:r>
              <a:rPr lang="es-CO" sz="1800" dirty="0">
                <a:solidFill>
                  <a:schemeClr val="tx1">
                    <a:lumMod val="85000"/>
                    <a:lumOff val="15000"/>
                  </a:schemeClr>
                </a:solidFill>
                <a:latin typeface="Montserrat ExtraLight" pitchFamily="50" charset="0"/>
                <a:cs typeface="Helvetica" panose="020B0604020202020204" pitchFamily="34" charset="0"/>
              </a:rPr>
              <a:t>el desarrollo de habilidades </a:t>
            </a:r>
            <a:r>
              <a:rPr lang="es-CO" sz="1800" dirty="0" smtClean="0">
                <a:solidFill>
                  <a:schemeClr val="tx1">
                    <a:lumMod val="85000"/>
                    <a:lumOff val="15000"/>
                  </a:schemeClr>
                </a:solidFill>
                <a:latin typeface="Montserrat ExtraLight" pitchFamily="50" charset="0"/>
                <a:cs typeface="Helvetica" panose="020B0604020202020204" pitchFamily="34" charset="0"/>
              </a:rPr>
              <a:t>de alto desempeño,</a:t>
            </a:r>
          </a:p>
          <a:p>
            <a:pPr algn="l"/>
            <a:r>
              <a:rPr lang="es-CO" sz="1800" b="1" dirty="0" smtClean="0">
                <a:solidFill>
                  <a:schemeClr val="tx1">
                    <a:lumMod val="85000"/>
                    <a:lumOff val="15000"/>
                  </a:schemeClr>
                </a:solidFill>
                <a:latin typeface="Montserrat ExtraLight" pitchFamily="50" charset="0"/>
                <a:cs typeface="Helvetica" panose="020B0604020202020204" pitchFamily="34" charset="0"/>
              </a:rPr>
              <a:t>Participantes: </a:t>
            </a:r>
            <a:r>
              <a:rPr lang="es-CO" sz="1800" dirty="0" smtClean="0">
                <a:solidFill>
                  <a:schemeClr val="tx1">
                    <a:lumMod val="85000"/>
                    <a:lumOff val="15000"/>
                  </a:schemeClr>
                </a:solidFill>
                <a:latin typeface="Montserrat ExtraLight" pitchFamily="50" charset="0"/>
                <a:cs typeface="Helvetica" panose="020B0604020202020204" pitchFamily="34" charset="0"/>
              </a:rPr>
              <a:t>Máximo 25</a:t>
            </a:r>
          </a:p>
        </p:txBody>
      </p:sp>
      <p:pic>
        <p:nvPicPr>
          <p:cNvPr id="2050" name="Picture 2" descr="C:\Users\NP900X3C\Dropbox\Impact Hub DF\Hub Training\PROGRAMA DE ALTO DESEMPEÑO\GLT 2 - 2017\estructura-07-06.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9715"/>
          <a:stretch/>
        </p:blipFill>
        <p:spPr bwMode="auto">
          <a:xfrm>
            <a:off x="154500" y="968854"/>
            <a:ext cx="12696941" cy="6593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2327035"/>
      </p:ext>
    </p:extLst>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2 Imagen"/>
          <p:cNvPicPr>
            <a:picLocks noChangeAspect="1"/>
          </p:cNvPicPr>
          <p:nvPr/>
        </p:nvPicPr>
        <p:blipFill rotWithShape="1">
          <a:blip r:embed="rId3" cstate="print">
            <a:extLst>
              <a:ext uri="{28A0092B-C50C-407E-A947-70E740481C1C}">
                <a14:useLocalDpi xmlns:a14="http://schemas.microsoft.com/office/drawing/2010/main" val="0"/>
              </a:ext>
            </a:extLst>
          </a:blip>
          <a:srcRect r="16667"/>
          <a:stretch/>
        </p:blipFill>
        <p:spPr>
          <a:xfrm>
            <a:off x="0" y="0"/>
            <a:ext cx="13004800" cy="9753600"/>
          </a:xfrm>
          <a:prstGeom prst="rect">
            <a:avLst/>
          </a:prstGeom>
        </p:spPr>
      </p:pic>
      <p:sp>
        <p:nvSpPr>
          <p:cNvPr id="9" name="Shape 135"/>
          <p:cNvSpPr/>
          <p:nvPr/>
        </p:nvSpPr>
        <p:spPr>
          <a:xfrm>
            <a:off x="1306286" y="1284396"/>
            <a:ext cx="11024111" cy="55252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r" defTabSz="778933">
              <a:lnSpc>
                <a:spcPct val="70000"/>
              </a:lnSpc>
              <a:defRPr sz="9000" b="1">
                <a:latin typeface="Helvetica"/>
                <a:ea typeface="Helvetica"/>
                <a:cs typeface="Helvetica"/>
                <a:sym typeface="Helvetica"/>
              </a:defRPr>
            </a:pPr>
            <a:r>
              <a:rPr lang="es-CO" sz="4000" dirty="0" smtClean="0">
                <a:latin typeface="Montserrat Extra Bold" panose="00000900000000000000" pitchFamily="50" charset="0"/>
              </a:rPr>
              <a:t>Razón de ser de cada módulo</a:t>
            </a:r>
          </a:p>
        </p:txBody>
      </p:sp>
      <p:sp>
        <p:nvSpPr>
          <p:cNvPr id="13" name="12 Rectángulo"/>
          <p:cNvSpPr/>
          <p:nvPr/>
        </p:nvSpPr>
        <p:spPr>
          <a:xfrm>
            <a:off x="4373581" y="381906"/>
            <a:ext cx="8045792" cy="830997"/>
          </a:xfrm>
          <a:prstGeom prst="rect">
            <a:avLst/>
          </a:prstGeom>
        </p:spPr>
        <p:txBody>
          <a:bodyPr wrap="none">
            <a:spAutoFit/>
          </a:bodyPr>
          <a:lstStyle/>
          <a:p>
            <a:r>
              <a:rPr lang="en-US" sz="4800" dirty="0">
                <a:latin typeface="Montserrat ExtraLight" pitchFamily="50" charset="0"/>
              </a:rPr>
              <a:t>GLOBAL </a:t>
            </a:r>
            <a:r>
              <a:rPr lang="en-US" sz="4800" dirty="0" smtClean="0">
                <a:latin typeface="Montserrat ExtraLight" pitchFamily="50" charset="0"/>
              </a:rPr>
              <a:t>SKILLS </a:t>
            </a:r>
            <a:r>
              <a:rPr lang="en-US" sz="4800" dirty="0" smtClean="0">
                <a:latin typeface="Montserrat Semi Bold" pitchFamily="50" charset="0"/>
              </a:rPr>
              <a:t>TRAINING</a:t>
            </a:r>
            <a:endParaRPr lang="en-US" sz="4800" dirty="0">
              <a:latin typeface="Montserrat Semi Bold" pitchFamily="50" charset="0"/>
            </a:endParaRPr>
          </a:p>
        </p:txBody>
      </p:sp>
      <p:pic>
        <p:nvPicPr>
          <p:cNvPr id="3074" name="Picture 2" descr="C:\Users\NP900X3C\Dropbox\Impact Hub DF\Hub Training\PROGRAMA DE ALTO DESEMPEÑO\GLT 2 - 2017\razon de ser de cada modulo-07-0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184" y="1284396"/>
            <a:ext cx="12915616" cy="835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75231"/>
      </p:ext>
    </p:extLst>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9" name="Picture 17" descr="C:\Users\NP900X3C\Dropbox\Impact Hub DF\Diseño\sea-black-and-white-water-ocean-landscape.jpg"/>
          <p:cNvPicPr>
            <a:picLocks noChangeAspect="1" noChangeArrowheads="1"/>
          </p:cNvPicPr>
          <p:nvPr/>
        </p:nvPicPr>
        <p:blipFill rotWithShape="1">
          <a:blip r:embed="rId3">
            <a:extLst>
              <a:ext uri="{28A0092B-C50C-407E-A947-70E740481C1C}">
                <a14:useLocalDpi xmlns:a14="http://schemas.microsoft.com/office/drawing/2010/main" val="0"/>
              </a:ext>
            </a:extLst>
          </a:blip>
          <a:srcRect b="10322"/>
          <a:stretch/>
        </p:blipFill>
        <p:spPr bwMode="auto">
          <a:xfrm>
            <a:off x="-13130" y="3666721"/>
            <a:ext cx="13032444" cy="6101393"/>
          </a:xfrm>
          <a:prstGeom prst="rect">
            <a:avLst/>
          </a:prstGeom>
          <a:noFill/>
          <a:extLst>
            <a:ext uri="{909E8E84-426E-40DD-AFC4-6F175D3DCCD1}">
              <a14:hiddenFill xmlns:a14="http://schemas.microsoft.com/office/drawing/2010/main">
                <a:solidFill>
                  <a:srgbClr val="FFFFFF"/>
                </a:solidFill>
              </a14:hiddenFill>
            </a:ext>
          </a:extLst>
        </p:spPr>
      </p:pic>
      <p:sp>
        <p:nvSpPr>
          <p:cNvPr id="136" name="Shape 136"/>
          <p:cNvSpPr/>
          <p:nvPr/>
        </p:nvSpPr>
        <p:spPr>
          <a:xfrm>
            <a:off x="-16460" y="1633587"/>
            <a:ext cx="1951914" cy="250027"/>
          </a:xfrm>
          <a:prstGeom prst="rect">
            <a:avLst/>
          </a:prstGeom>
          <a:solidFill>
            <a:srgbClr val="1CE9D5">
              <a:alpha val="85000"/>
            </a:srgbClr>
          </a:solidFill>
          <a:ln w="12700">
            <a:miter lim="400000"/>
          </a:ln>
        </p:spPr>
        <p:txBody>
          <a:bodyPr lIns="50800" tIns="50800" rIns="50800" bIns="50800" anchor="ctr"/>
          <a:lstStyle/>
          <a:p>
            <a:pPr>
              <a:defRPr sz="2400">
                <a:solidFill>
                  <a:srgbClr val="E645FA"/>
                </a:solidFill>
              </a:defRPr>
            </a:pPr>
            <a:endParaRPr dirty="0"/>
          </a:p>
        </p:txBody>
      </p:sp>
      <p:sp>
        <p:nvSpPr>
          <p:cNvPr id="10" name="Shape 135"/>
          <p:cNvSpPr/>
          <p:nvPr/>
        </p:nvSpPr>
        <p:spPr>
          <a:xfrm>
            <a:off x="865413" y="605942"/>
            <a:ext cx="10632829" cy="77745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defTabSz="778933">
              <a:lnSpc>
                <a:spcPct val="70000"/>
              </a:lnSpc>
              <a:defRPr sz="9000" b="1">
                <a:latin typeface="Helvetica"/>
                <a:ea typeface="Helvetica"/>
                <a:cs typeface="Helvetica"/>
                <a:sym typeface="Helvetica"/>
              </a:defRPr>
            </a:pPr>
            <a:r>
              <a:rPr lang="es-CO" sz="6000" dirty="0" smtClean="0">
                <a:latin typeface="Montserrat Extra Bold" panose="00000900000000000000" pitchFamily="50" charset="0"/>
              </a:rPr>
              <a:t>Aliados de contenido</a:t>
            </a:r>
          </a:p>
        </p:txBody>
      </p:sp>
      <p:sp>
        <p:nvSpPr>
          <p:cNvPr id="2" name="1 Rectángulo"/>
          <p:cNvSpPr/>
          <p:nvPr/>
        </p:nvSpPr>
        <p:spPr>
          <a:xfrm>
            <a:off x="865413" y="2072085"/>
            <a:ext cx="10057511" cy="461665"/>
          </a:xfrm>
          <a:prstGeom prst="rect">
            <a:avLst/>
          </a:prstGeom>
        </p:spPr>
        <p:txBody>
          <a:bodyPr wrap="square">
            <a:spAutoFit/>
          </a:bodyPr>
          <a:lstStyle/>
          <a:p>
            <a:pPr algn="l"/>
            <a:r>
              <a:rPr lang="es-CO" sz="2400" b="1" dirty="0" smtClean="0">
                <a:solidFill>
                  <a:schemeClr val="tx1">
                    <a:lumMod val="85000"/>
                    <a:lumOff val="15000"/>
                  </a:schemeClr>
                </a:solidFill>
                <a:latin typeface="Montserrat ExtraLight" pitchFamily="50" charset="0"/>
                <a:cs typeface="Helvetica" panose="020B0604020202020204" pitchFamily="34" charset="0"/>
              </a:rPr>
              <a:t>7 formadores expertos </a:t>
            </a:r>
            <a:r>
              <a:rPr lang="es-CO" sz="2400" b="1" dirty="0">
                <a:solidFill>
                  <a:schemeClr val="tx1">
                    <a:lumMod val="85000"/>
                    <a:lumOff val="15000"/>
                  </a:schemeClr>
                </a:solidFill>
                <a:latin typeface="Montserrat ExtraLight" pitchFamily="50" charset="0"/>
                <a:cs typeface="Helvetica" panose="020B0604020202020204" pitchFamily="34" charset="0"/>
              </a:rPr>
              <a:t>en el desarrollo de habilidades del 2020 </a:t>
            </a:r>
            <a:endParaRPr lang="en-US" sz="2400" b="1" dirty="0"/>
          </a:p>
        </p:txBody>
      </p:sp>
      <p:grpSp>
        <p:nvGrpSpPr>
          <p:cNvPr id="5" name="4 Grupo"/>
          <p:cNvGrpSpPr/>
          <p:nvPr/>
        </p:nvGrpSpPr>
        <p:grpSpPr>
          <a:xfrm>
            <a:off x="7396051" y="5271761"/>
            <a:ext cx="1582850" cy="1982691"/>
            <a:chOff x="3607723" y="3424843"/>
            <a:chExt cx="1582850" cy="1982691"/>
          </a:xfrm>
        </p:grpSpPr>
        <p:sp>
          <p:nvSpPr>
            <p:cNvPr id="9" name="Shape 137"/>
            <p:cNvSpPr/>
            <p:nvPr/>
          </p:nvSpPr>
          <p:spPr>
            <a:xfrm>
              <a:off x="3938311" y="4997165"/>
              <a:ext cx="921673" cy="41036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a:r>
                <a:rPr lang="es-CO" sz="2000" dirty="0" err="1">
                  <a:latin typeface="Montserrat Extra Bold" panose="00000900000000000000" pitchFamily="50" charset="0"/>
                </a:rPr>
                <a:t>Cirklo</a:t>
              </a:r>
              <a:endParaRPr lang="es-CO" sz="2000" dirty="0">
                <a:latin typeface="Montserrat Extra Bold" panose="00000900000000000000" pitchFamily="50" charset="0"/>
              </a:endParaRPr>
            </a:p>
          </p:txBody>
        </p:sp>
        <p:pic>
          <p:nvPicPr>
            <p:cNvPr id="3076" name="Picture 4" descr="Resultado de imagen para cirkl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380" r="14789"/>
            <a:stretch/>
          </p:blipFill>
          <p:spPr bwMode="auto">
            <a:xfrm>
              <a:off x="3607723" y="3424843"/>
              <a:ext cx="1582850" cy="148333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6 Grupo"/>
          <p:cNvGrpSpPr/>
          <p:nvPr/>
        </p:nvGrpSpPr>
        <p:grpSpPr>
          <a:xfrm>
            <a:off x="3896853" y="5271761"/>
            <a:ext cx="2586134" cy="2038478"/>
            <a:chOff x="-2145815" y="6244248"/>
            <a:chExt cx="2586134" cy="2038478"/>
          </a:xfrm>
        </p:grpSpPr>
        <p:sp>
          <p:nvSpPr>
            <p:cNvPr id="11" name="Shape 137"/>
            <p:cNvSpPr/>
            <p:nvPr/>
          </p:nvSpPr>
          <p:spPr>
            <a:xfrm>
              <a:off x="-2095304" y="7872357"/>
              <a:ext cx="2485111" cy="41036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a:r>
                <a:rPr lang="es-CO" sz="2000" dirty="0">
                  <a:latin typeface="Montserrat Extra Bold" panose="00000900000000000000" pitchFamily="50" charset="0"/>
                </a:rPr>
                <a:t>Verbo Mata Carita</a:t>
              </a:r>
            </a:p>
          </p:txBody>
        </p:sp>
        <p:pic>
          <p:nvPicPr>
            <p:cNvPr id="3078" name="Picture 6" descr="https://verbomatacarita.com/wp-content/themes/blankslatenew/images/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5815" y="6244248"/>
              <a:ext cx="2586134" cy="16370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11 Grupo"/>
          <p:cNvGrpSpPr/>
          <p:nvPr/>
        </p:nvGrpSpPr>
        <p:grpSpPr>
          <a:xfrm>
            <a:off x="792816" y="3139362"/>
            <a:ext cx="3592147" cy="1471957"/>
            <a:chOff x="8811750" y="3991363"/>
            <a:chExt cx="3592147" cy="1471957"/>
          </a:xfrm>
        </p:grpSpPr>
        <p:sp>
          <p:nvSpPr>
            <p:cNvPr id="14" name="Shape 137"/>
            <p:cNvSpPr/>
            <p:nvPr/>
          </p:nvSpPr>
          <p:spPr>
            <a:xfrm>
              <a:off x="10177169" y="5052951"/>
              <a:ext cx="1216676" cy="41036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a:r>
                <a:rPr lang="es-CO" sz="2000" dirty="0" err="1" smtClean="0">
                  <a:latin typeface="Montserrat Extra Bold" panose="00000900000000000000" pitchFamily="50" charset="0"/>
                </a:rPr>
                <a:t>Skill</a:t>
              </a:r>
              <a:r>
                <a:rPr lang="es-CO" sz="2000" dirty="0" smtClean="0">
                  <a:latin typeface="Montserrat Extra Bold" panose="00000900000000000000" pitchFamily="50" charset="0"/>
                </a:rPr>
                <a:t> Up</a:t>
              </a:r>
              <a:endParaRPr lang="es-CO" sz="2000" dirty="0">
                <a:latin typeface="Montserrat Extra Bold" panose="00000900000000000000" pitchFamily="50" charset="0"/>
              </a:endParaRPr>
            </a:p>
          </p:txBody>
        </p:sp>
        <p:pic>
          <p:nvPicPr>
            <p:cNvPr id="15" name="logo_negro.png"/>
            <p:cNvPicPr>
              <a:picLocks noChangeAspect="1"/>
            </p:cNvPicPr>
            <p:nvPr/>
          </p:nvPicPr>
          <p:blipFill>
            <a:blip r:embed="rId6">
              <a:extLst/>
            </a:blip>
            <a:stretch>
              <a:fillRect/>
            </a:stretch>
          </p:blipFill>
          <p:spPr>
            <a:xfrm>
              <a:off x="8811750" y="3991363"/>
              <a:ext cx="3592147" cy="1005801"/>
            </a:xfrm>
            <a:prstGeom prst="rect">
              <a:avLst/>
            </a:prstGeom>
            <a:ln w="12700">
              <a:miter lim="400000"/>
            </a:ln>
          </p:spPr>
        </p:pic>
      </p:grpSp>
      <p:grpSp>
        <p:nvGrpSpPr>
          <p:cNvPr id="4" name="3 Grupo"/>
          <p:cNvGrpSpPr/>
          <p:nvPr/>
        </p:nvGrpSpPr>
        <p:grpSpPr>
          <a:xfrm>
            <a:off x="371842" y="5370172"/>
            <a:ext cx="3026964" cy="1969684"/>
            <a:chOff x="649676" y="3424843"/>
            <a:chExt cx="3026964" cy="1969684"/>
          </a:xfrm>
        </p:grpSpPr>
        <p:pic>
          <p:nvPicPr>
            <p:cNvPr id="3074" name="Picture 2" descr="Resultado de imagen para collective academy"/>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21493" y="3424843"/>
              <a:ext cx="1483331" cy="1483331"/>
            </a:xfrm>
            <a:prstGeom prst="rect">
              <a:avLst/>
            </a:prstGeom>
            <a:noFill/>
            <a:extLst>
              <a:ext uri="{909E8E84-426E-40DD-AFC4-6F175D3DCCD1}">
                <a14:hiddenFill xmlns:a14="http://schemas.microsoft.com/office/drawing/2010/main">
                  <a:solidFill>
                    <a:srgbClr val="FFFFFF"/>
                  </a:solidFill>
                </a14:hiddenFill>
              </a:ext>
            </a:extLst>
          </p:spPr>
        </p:pic>
        <p:sp>
          <p:nvSpPr>
            <p:cNvPr id="3" name="2 Rectángulo"/>
            <p:cNvSpPr/>
            <p:nvPr/>
          </p:nvSpPr>
          <p:spPr>
            <a:xfrm>
              <a:off x="649676" y="4994417"/>
              <a:ext cx="3026964" cy="400110"/>
            </a:xfrm>
            <a:prstGeom prst="rect">
              <a:avLst/>
            </a:prstGeom>
          </p:spPr>
          <p:txBody>
            <a:bodyPr wrap="square">
              <a:spAutoFit/>
            </a:bodyPr>
            <a:lstStyle/>
            <a:p>
              <a:r>
                <a:rPr lang="es-CO" sz="2000" dirty="0" err="1" smtClean="0">
                  <a:latin typeface="Montserrat Extra Bold" panose="00000900000000000000" pitchFamily="50" charset="0"/>
                </a:rPr>
                <a:t>Collective</a:t>
              </a:r>
              <a:r>
                <a:rPr lang="es-CO" sz="2000" dirty="0" smtClean="0">
                  <a:latin typeface="Montserrat Extra Bold" panose="00000900000000000000" pitchFamily="50" charset="0"/>
                </a:rPr>
                <a:t> </a:t>
              </a:r>
              <a:r>
                <a:rPr lang="es-CO" sz="2000" dirty="0" err="1" smtClean="0">
                  <a:latin typeface="Montserrat Extra Bold" panose="00000900000000000000" pitchFamily="50" charset="0"/>
                </a:rPr>
                <a:t>Academy</a:t>
              </a:r>
              <a:endParaRPr lang="en-US" sz="2000" dirty="0"/>
            </a:p>
          </p:txBody>
        </p:sp>
      </p:grpSp>
      <p:grpSp>
        <p:nvGrpSpPr>
          <p:cNvPr id="19" name="18 Grupo"/>
          <p:cNvGrpSpPr/>
          <p:nvPr/>
        </p:nvGrpSpPr>
        <p:grpSpPr>
          <a:xfrm>
            <a:off x="5140043" y="2824082"/>
            <a:ext cx="2388930" cy="1685277"/>
            <a:chOff x="777934" y="6840865"/>
            <a:chExt cx="2388930" cy="1685277"/>
          </a:xfrm>
        </p:grpSpPr>
        <p:sp>
          <p:nvSpPr>
            <p:cNvPr id="6" name="Shape 137"/>
            <p:cNvSpPr/>
            <p:nvPr/>
          </p:nvSpPr>
          <p:spPr>
            <a:xfrm>
              <a:off x="906722" y="8115773"/>
              <a:ext cx="2131353" cy="41036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r>
                <a:rPr lang="es-CO" sz="2000" dirty="0" err="1">
                  <a:latin typeface="Montserrat Extra Bold" panose="00000900000000000000" pitchFamily="50" charset="0"/>
                </a:rPr>
                <a:t>Benefit</a:t>
              </a:r>
              <a:r>
                <a:rPr lang="es-CO" sz="2000" dirty="0">
                  <a:latin typeface="Montserrat Extra Bold" panose="00000900000000000000" pitchFamily="50" charset="0"/>
                </a:rPr>
                <a:t> </a:t>
              </a:r>
              <a:r>
                <a:rPr lang="es-CO" sz="2000" dirty="0" err="1">
                  <a:latin typeface="Montserrat Extra Bold" panose="00000900000000000000" pitchFamily="50" charset="0"/>
                </a:rPr>
                <a:t>Lab</a:t>
              </a:r>
              <a:endParaRPr lang="es-CO" sz="2000" dirty="0">
                <a:latin typeface="Montserrat Extra Bold" panose="00000900000000000000" pitchFamily="50" charset="0"/>
              </a:endParaRPr>
            </a:p>
          </p:txBody>
        </p:sp>
        <p:pic>
          <p:nvPicPr>
            <p:cNvPr id="3080" name="Picture 8" descr="http://nebula.wsimg.com/73d94dde306eba8ce2ba36c13e872436?AccessKeyId=7B989402A90954019A3F&amp;disposition=0&amp;alloworigi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7934" y="6840865"/>
              <a:ext cx="2388930" cy="12108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16 Grupo"/>
          <p:cNvGrpSpPr/>
          <p:nvPr/>
        </p:nvGrpSpPr>
        <p:grpSpPr>
          <a:xfrm>
            <a:off x="9671067" y="5572751"/>
            <a:ext cx="2503714" cy="1567050"/>
            <a:chOff x="5087662" y="6831705"/>
            <a:chExt cx="2503714" cy="1567050"/>
          </a:xfrm>
        </p:grpSpPr>
        <p:sp>
          <p:nvSpPr>
            <p:cNvPr id="137" name="Shape 137"/>
            <p:cNvSpPr/>
            <p:nvPr/>
          </p:nvSpPr>
          <p:spPr>
            <a:xfrm>
              <a:off x="5796124" y="7988386"/>
              <a:ext cx="1086791" cy="41036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r>
                <a:rPr lang="es-CO" sz="2000" dirty="0">
                  <a:latin typeface="Montserrat Extra Bold" panose="00000900000000000000" pitchFamily="50" charset="0"/>
                </a:rPr>
                <a:t>TLEX</a:t>
              </a:r>
            </a:p>
          </p:txBody>
        </p:sp>
        <p:pic>
          <p:nvPicPr>
            <p:cNvPr id="3082" name="Picture 10" descr="TLEX Institute"/>
            <p:cNvPicPr>
              <a:picLocks noChangeAspect="1" noChangeArrowheads="1"/>
            </p:cNvPicPr>
            <p:nvPr/>
          </p:nvPicPr>
          <p:blipFill rotWithShape="1">
            <a:blip r:embed="rId9">
              <a:extLst>
                <a:ext uri="{28A0092B-C50C-407E-A947-70E740481C1C}">
                  <a14:useLocalDpi xmlns:a14="http://schemas.microsoft.com/office/drawing/2010/main" val="0"/>
                </a:ext>
              </a:extLst>
            </a:blip>
            <a:srcRect r="36359"/>
            <a:stretch/>
          </p:blipFill>
          <p:spPr bwMode="auto">
            <a:xfrm>
              <a:off x="5087662" y="6831705"/>
              <a:ext cx="2503714" cy="12105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7 Grupo"/>
          <p:cNvGrpSpPr/>
          <p:nvPr/>
        </p:nvGrpSpPr>
        <p:grpSpPr>
          <a:xfrm>
            <a:off x="8648312" y="2897434"/>
            <a:ext cx="2422533" cy="1538573"/>
            <a:chOff x="10582267" y="2928291"/>
            <a:chExt cx="2422533" cy="1538573"/>
          </a:xfrm>
        </p:grpSpPr>
        <p:pic>
          <p:nvPicPr>
            <p:cNvPr id="27" name="Picture 2" descr="Resultado de imagen para bfluency"/>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82267" y="2928291"/>
              <a:ext cx="2422533" cy="969014"/>
            </a:xfrm>
            <a:prstGeom prst="rect">
              <a:avLst/>
            </a:prstGeom>
            <a:noFill/>
            <a:extLst>
              <a:ext uri="{909E8E84-426E-40DD-AFC4-6F175D3DCCD1}">
                <a14:hiddenFill xmlns:a14="http://schemas.microsoft.com/office/drawing/2010/main">
                  <a:solidFill>
                    <a:srgbClr val="FFFFFF"/>
                  </a:solidFill>
                </a14:hiddenFill>
              </a:ext>
            </a:extLst>
          </p:spPr>
        </p:pic>
        <p:sp>
          <p:nvSpPr>
            <p:cNvPr id="28" name="Shape 137"/>
            <p:cNvSpPr/>
            <p:nvPr/>
          </p:nvSpPr>
          <p:spPr>
            <a:xfrm>
              <a:off x="10850959" y="4056495"/>
              <a:ext cx="1885148" cy="41036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r>
                <a:rPr lang="es-CO" sz="2000" dirty="0" err="1" smtClean="0">
                  <a:latin typeface="Montserrat Extra Bold" panose="00000900000000000000" pitchFamily="50" charset="0"/>
                </a:rPr>
                <a:t>bFluency</a:t>
              </a:r>
              <a:endParaRPr lang="es-CO" sz="2000" dirty="0">
                <a:latin typeface="Montserrat Extra Bold" panose="00000900000000000000" pitchFamily="50" charset="0"/>
              </a:endParaRPr>
            </a:p>
          </p:txBody>
        </p:sp>
      </p:grpSp>
    </p:spTree>
    <p:extLst>
      <p:ext uri="{BB962C8B-B14F-4D97-AF65-F5344CB8AC3E}">
        <p14:creationId xmlns:p14="http://schemas.microsoft.com/office/powerpoint/2010/main" val="937131627"/>
      </p:ext>
    </p:ext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NP900X3C\Dropbox\Impact Hub DF\Hub Training\pitch skill up\baloon-1245886_1280.jpg"/>
          <p:cNvPicPr>
            <a:picLocks noChangeAspect="1" noChangeArrowheads="1"/>
          </p:cNvPicPr>
          <p:nvPr/>
        </p:nvPicPr>
        <p:blipFill rotWithShape="1">
          <a:blip r:embed="rId3">
            <a:extLst>
              <a:ext uri="{28A0092B-C50C-407E-A947-70E740481C1C}">
                <a14:useLocalDpi xmlns:a14="http://schemas.microsoft.com/office/drawing/2010/main" val="0"/>
              </a:ext>
            </a:extLst>
          </a:blip>
          <a:srcRect l="7924" t="9862" r="8" b="25805"/>
          <a:stretch/>
        </p:blipFill>
        <p:spPr bwMode="auto">
          <a:xfrm>
            <a:off x="15438" y="14514"/>
            <a:ext cx="13004800" cy="6132580"/>
          </a:xfrm>
          <a:prstGeom prst="rect">
            <a:avLst/>
          </a:prstGeom>
          <a:noFill/>
          <a:extLst>
            <a:ext uri="{909E8E84-426E-40DD-AFC4-6F175D3DCCD1}">
              <a14:hiddenFill xmlns:a14="http://schemas.microsoft.com/office/drawing/2010/main">
                <a:solidFill>
                  <a:srgbClr val="FFFFFF"/>
                </a:solidFill>
              </a14:hiddenFill>
            </a:ext>
          </a:extLst>
        </p:spPr>
      </p:pic>
      <p:sp>
        <p:nvSpPr>
          <p:cNvPr id="156" name="Shape 156"/>
          <p:cNvSpPr/>
          <p:nvPr/>
        </p:nvSpPr>
        <p:spPr>
          <a:xfrm>
            <a:off x="0" y="6148069"/>
            <a:ext cx="13020238" cy="3605531"/>
          </a:xfrm>
          <a:prstGeom prst="rect">
            <a:avLst/>
          </a:prstGeom>
          <a:solidFill>
            <a:srgbClr val="1CE9D5"/>
          </a:solidFill>
          <a:ln w="12700">
            <a:miter lim="400000"/>
          </a:ln>
        </p:spPr>
        <p:txBody>
          <a:bodyPr lIns="50800" tIns="50800" rIns="50800" bIns="50800" anchor="ctr"/>
          <a:lstStyle/>
          <a:p>
            <a:pPr defTabSz="778933">
              <a:defRPr sz="3200">
                <a:solidFill>
                  <a:srgbClr val="8555FF"/>
                </a:solidFill>
              </a:defRPr>
            </a:pPr>
            <a:endParaRPr dirty="0"/>
          </a:p>
        </p:txBody>
      </p:sp>
      <p:sp>
        <p:nvSpPr>
          <p:cNvPr id="157" name="Shape 157"/>
          <p:cNvSpPr/>
          <p:nvPr/>
        </p:nvSpPr>
        <p:spPr>
          <a:xfrm>
            <a:off x="334037" y="7886201"/>
            <a:ext cx="12352163" cy="45653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just" defTabSz="778933">
              <a:defRPr sz="2400" b="1">
                <a:solidFill>
                  <a:srgbClr val="FFFFFF"/>
                </a:solidFill>
                <a:latin typeface="Helvetica"/>
                <a:ea typeface="Helvetica"/>
                <a:cs typeface="Helvetica"/>
                <a:sym typeface="Helvetica"/>
              </a:defRPr>
            </a:pPr>
            <a:endParaRPr lang="es-MX" sz="2300" dirty="0">
              <a:solidFill>
                <a:schemeClr val="tx1">
                  <a:lumMod val="75000"/>
                  <a:lumOff val="25000"/>
                </a:schemeClr>
              </a:solidFill>
              <a:latin typeface="Montserrat ExtraLight" pitchFamily="50" charset="0"/>
            </a:endParaRPr>
          </a:p>
        </p:txBody>
      </p:sp>
      <p:sp>
        <p:nvSpPr>
          <p:cNvPr id="8" name="Shape 187"/>
          <p:cNvSpPr/>
          <p:nvPr/>
        </p:nvSpPr>
        <p:spPr>
          <a:xfrm>
            <a:off x="6073598" y="383323"/>
            <a:ext cx="857606" cy="41036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defTabSz="778933">
              <a:defRPr sz="2000" b="1">
                <a:latin typeface="Helvetica"/>
                <a:ea typeface="Helvetica"/>
                <a:cs typeface="Helvetica"/>
                <a:sym typeface="Helvetica"/>
              </a:defRPr>
            </a:lvl1pPr>
          </a:lstStyle>
          <a:p>
            <a:r>
              <a:rPr lang="es-CO" dirty="0" smtClean="0">
                <a:solidFill>
                  <a:schemeClr val="tx1">
                    <a:lumMod val="50000"/>
                    <a:lumOff val="50000"/>
                  </a:schemeClr>
                </a:solidFill>
                <a:latin typeface="Montserrat Light" pitchFamily="50" charset="0"/>
              </a:rPr>
              <a:t>cómo</a:t>
            </a:r>
            <a:endParaRPr dirty="0">
              <a:solidFill>
                <a:schemeClr val="tx1">
                  <a:lumMod val="50000"/>
                  <a:lumOff val="50000"/>
                </a:schemeClr>
              </a:solidFill>
              <a:latin typeface="Montserrat Light" pitchFamily="50" charset="0"/>
            </a:endParaRPr>
          </a:p>
        </p:txBody>
      </p:sp>
      <p:sp>
        <p:nvSpPr>
          <p:cNvPr id="2" name="1 Elipse"/>
          <p:cNvSpPr/>
          <p:nvPr/>
        </p:nvSpPr>
        <p:spPr>
          <a:xfrm>
            <a:off x="3814718" y="5006407"/>
            <a:ext cx="2252347" cy="2252347"/>
          </a:xfrm>
          <a:prstGeom prst="ellipse">
            <a:avLst/>
          </a:prstGeom>
          <a:noFill/>
          <a:ln w="101600" cap="flat">
            <a:solidFill>
              <a:srgbClr val="1CE9D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0" name="Shape 159"/>
          <p:cNvSpPr/>
          <p:nvPr/>
        </p:nvSpPr>
        <p:spPr>
          <a:xfrm>
            <a:off x="546314" y="1381877"/>
            <a:ext cx="7600325" cy="276832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778933">
              <a:lnSpc>
                <a:spcPct val="60000"/>
              </a:lnSpc>
              <a:defRPr sz="12000" b="1">
                <a:latin typeface="Helvetica"/>
                <a:ea typeface="Helvetica"/>
                <a:cs typeface="Helvetica"/>
                <a:sym typeface="Helvetica"/>
              </a:defRPr>
            </a:lvl1pPr>
          </a:lstStyle>
          <a:p>
            <a:pPr algn="l">
              <a:lnSpc>
                <a:spcPct val="80000"/>
              </a:lnSpc>
            </a:pPr>
            <a:r>
              <a:rPr sz="7200" dirty="0" smtClean="0">
                <a:latin typeface="Montserrat Extra Bold" panose="00000900000000000000" pitchFamily="50" charset="0"/>
              </a:rPr>
              <a:t>¿</a:t>
            </a:r>
            <a:r>
              <a:rPr lang="es-CO" sz="7200" dirty="0" smtClean="0">
                <a:latin typeface="Montserrat Semi Bold" panose="00000700000000000000" pitchFamily="50" charset="0"/>
              </a:rPr>
              <a:t>CÓMO </a:t>
            </a:r>
            <a:r>
              <a:rPr sz="7200" dirty="0" smtClean="0">
                <a:latin typeface="Montserrat Semi Bold" panose="00000700000000000000" pitchFamily="50" charset="0"/>
              </a:rPr>
              <a:t>ES</a:t>
            </a:r>
            <a:r>
              <a:rPr lang="es-CO" sz="7200" dirty="0" smtClean="0">
                <a:latin typeface="Montserrat Semi Bold" panose="00000700000000000000" pitchFamily="50" charset="0"/>
              </a:rPr>
              <a:t> UNA </a:t>
            </a:r>
          </a:p>
          <a:p>
            <a:pPr algn="l">
              <a:lnSpc>
                <a:spcPct val="80000"/>
              </a:lnSpc>
            </a:pPr>
            <a:r>
              <a:rPr lang="es-CO" sz="7200" dirty="0" smtClean="0">
                <a:latin typeface="Montserrat Semi Bold" panose="00000700000000000000" pitchFamily="50" charset="0"/>
              </a:rPr>
              <a:t>SESIÓN DE </a:t>
            </a:r>
            <a:br>
              <a:rPr lang="es-CO" sz="7200" dirty="0" smtClean="0">
                <a:latin typeface="Montserrat Semi Bold" panose="00000700000000000000" pitchFamily="50" charset="0"/>
              </a:rPr>
            </a:br>
            <a:r>
              <a:rPr lang="es-CO" sz="7200" dirty="0" smtClean="0">
                <a:latin typeface="Montserrat Semi Bold" panose="00000700000000000000" pitchFamily="50" charset="0"/>
              </a:rPr>
              <a:t>APRENDIZAJE?</a:t>
            </a:r>
            <a:endParaRPr sz="7200" dirty="0">
              <a:latin typeface="Montserrat Semi Bold" panose="00000700000000000000" pitchFamily="50" charset="0"/>
            </a:endParaRPr>
          </a:p>
        </p:txBody>
      </p:sp>
      <p:sp>
        <p:nvSpPr>
          <p:cNvPr id="159" name="Shape 159"/>
          <p:cNvSpPr/>
          <p:nvPr/>
        </p:nvSpPr>
        <p:spPr>
          <a:xfrm>
            <a:off x="3296651" y="5722433"/>
            <a:ext cx="3288480" cy="4349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778933">
              <a:lnSpc>
                <a:spcPct val="60000"/>
              </a:lnSpc>
              <a:defRPr sz="12000" b="1">
                <a:latin typeface="Helvetica"/>
                <a:ea typeface="Helvetica"/>
                <a:cs typeface="Helvetica"/>
                <a:sym typeface="Helvetica"/>
              </a:defRPr>
            </a:lvl1pPr>
          </a:lstStyle>
          <a:p>
            <a:r>
              <a:rPr lang="es-CO" sz="3600" dirty="0" smtClean="0">
                <a:latin typeface="Montserrat Extra Bold" panose="00000900000000000000" pitchFamily="50" charset="0"/>
              </a:rPr>
              <a:t>Experiencial</a:t>
            </a:r>
            <a:endParaRPr sz="11000" dirty="0">
              <a:latin typeface="Montserrat Semi Bold" panose="00000700000000000000" pitchFamily="50" charset="0"/>
            </a:endParaRPr>
          </a:p>
        </p:txBody>
      </p:sp>
      <p:sp>
        <p:nvSpPr>
          <p:cNvPr id="14" name="13 Elipse"/>
          <p:cNvSpPr/>
          <p:nvPr/>
        </p:nvSpPr>
        <p:spPr>
          <a:xfrm>
            <a:off x="672312" y="5010732"/>
            <a:ext cx="2148303" cy="2252347"/>
          </a:xfrm>
          <a:prstGeom prst="ellipse">
            <a:avLst/>
          </a:prstGeom>
          <a:noFill/>
          <a:ln w="101600" cap="flat">
            <a:solidFill>
              <a:srgbClr val="1CE9D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5" name="Shape 159"/>
          <p:cNvSpPr/>
          <p:nvPr/>
        </p:nvSpPr>
        <p:spPr>
          <a:xfrm>
            <a:off x="154246" y="5697590"/>
            <a:ext cx="3136574" cy="4349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778933">
              <a:lnSpc>
                <a:spcPct val="60000"/>
              </a:lnSpc>
              <a:defRPr sz="12000" b="1">
                <a:latin typeface="Helvetica"/>
                <a:ea typeface="Helvetica"/>
                <a:cs typeface="Helvetica"/>
                <a:sym typeface="Helvetica"/>
              </a:defRPr>
            </a:lvl1pPr>
          </a:lstStyle>
          <a:p>
            <a:r>
              <a:rPr lang="es-CO" sz="3600" dirty="0" smtClean="0">
                <a:latin typeface="Montserrat Extra Bold" panose="00000900000000000000" pitchFamily="50" charset="0"/>
              </a:rPr>
              <a:t>Accionable</a:t>
            </a:r>
            <a:endParaRPr sz="11000" dirty="0">
              <a:latin typeface="Montserrat Semi Bold" panose="00000700000000000000" pitchFamily="50" charset="0"/>
            </a:endParaRPr>
          </a:p>
        </p:txBody>
      </p:sp>
      <p:sp>
        <p:nvSpPr>
          <p:cNvPr id="16" name="15 Elipse"/>
          <p:cNvSpPr/>
          <p:nvPr/>
        </p:nvSpPr>
        <p:spPr>
          <a:xfrm>
            <a:off x="7020466" y="5017157"/>
            <a:ext cx="2252347" cy="2252347"/>
          </a:xfrm>
          <a:prstGeom prst="ellipse">
            <a:avLst/>
          </a:prstGeom>
          <a:noFill/>
          <a:ln w="101600" cap="flat">
            <a:solidFill>
              <a:srgbClr val="1CE9D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7" name="Shape 159"/>
          <p:cNvSpPr/>
          <p:nvPr/>
        </p:nvSpPr>
        <p:spPr>
          <a:xfrm>
            <a:off x="6502400" y="5289904"/>
            <a:ext cx="3288480" cy="89531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778933">
              <a:lnSpc>
                <a:spcPct val="60000"/>
              </a:lnSpc>
              <a:defRPr sz="12000" b="1">
                <a:latin typeface="Helvetica"/>
                <a:ea typeface="Helvetica"/>
                <a:cs typeface="Helvetica"/>
                <a:sym typeface="Helvetica"/>
              </a:defRPr>
            </a:lvl1pPr>
          </a:lstStyle>
          <a:p>
            <a:pPr>
              <a:lnSpc>
                <a:spcPct val="70000"/>
              </a:lnSpc>
            </a:pPr>
            <a:r>
              <a:rPr lang="es-CO" sz="3600" dirty="0" smtClean="0">
                <a:latin typeface="Montserrat Extra Bold" panose="00000900000000000000" pitchFamily="50" charset="0"/>
              </a:rPr>
              <a:t>Crea comunidad</a:t>
            </a:r>
            <a:endParaRPr sz="11000" dirty="0">
              <a:latin typeface="Montserrat Semi Bold" panose="00000700000000000000" pitchFamily="50" charset="0"/>
            </a:endParaRPr>
          </a:p>
        </p:txBody>
      </p:sp>
      <p:sp>
        <p:nvSpPr>
          <p:cNvPr id="4" name="3 Rectángulo"/>
          <p:cNvSpPr/>
          <p:nvPr/>
        </p:nvSpPr>
        <p:spPr>
          <a:xfrm>
            <a:off x="3543300" y="6291214"/>
            <a:ext cx="2775857" cy="2862322"/>
          </a:xfrm>
          <a:prstGeom prst="rect">
            <a:avLst/>
          </a:prstGeom>
        </p:spPr>
        <p:txBody>
          <a:bodyPr wrap="square">
            <a:spAutoFit/>
          </a:bodyPr>
          <a:lstStyle/>
          <a:p>
            <a:r>
              <a:rPr lang="es-MX" sz="1800" dirty="0" smtClean="0">
                <a:solidFill>
                  <a:schemeClr val="tx1"/>
                </a:solidFill>
                <a:latin typeface="Montserrat Semi Bold" pitchFamily="50" charset="0"/>
              </a:rPr>
              <a:t>Aplicamos la metodología de “aula invertida”. Antes de la sesión presencial tendrás la teoría en un formato fácil de digerir. Durante la sesión presencial: 10</a:t>
            </a:r>
            <a:r>
              <a:rPr lang="es-MX" sz="1800" dirty="0">
                <a:solidFill>
                  <a:schemeClr val="tx1"/>
                </a:solidFill>
                <a:latin typeface="Montserrat Semi Bold" pitchFamily="50" charset="0"/>
              </a:rPr>
              <a:t>% teoría y </a:t>
            </a:r>
            <a:r>
              <a:rPr lang="es-MX" sz="1800" dirty="0" smtClean="0">
                <a:solidFill>
                  <a:schemeClr val="tx1"/>
                </a:solidFill>
                <a:latin typeface="Montserrat Semi Bold" pitchFamily="50" charset="0"/>
              </a:rPr>
              <a:t>90</a:t>
            </a:r>
            <a:r>
              <a:rPr lang="es-MX" sz="1800" dirty="0">
                <a:solidFill>
                  <a:schemeClr val="tx1"/>
                </a:solidFill>
                <a:latin typeface="Montserrat Semi Bold" pitchFamily="50" charset="0"/>
              </a:rPr>
              <a:t>% </a:t>
            </a:r>
            <a:r>
              <a:rPr lang="es-MX" sz="1800" dirty="0" smtClean="0">
                <a:solidFill>
                  <a:schemeClr val="tx1"/>
                </a:solidFill>
                <a:latin typeface="Montserrat Semi Bold" pitchFamily="50" charset="0"/>
              </a:rPr>
              <a:t>ponerla en práctica.</a:t>
            </a:r>
            <a:endParaRPr lang="en-US" sz="1800" dirty="0">
              <a:solidFill>
                <a:schemeClr val="tx1"/>
              </a:solidFill>
              <a:latin typeface="Montserrat Semi Bold" pitchFamily="50" charset="0"/>
            </a:endParaRPr>
          </a:p>
        </p:txBody>
      </p:sp>
      <p:sp>
        <p:nvSpPr>
          <p:cNvPr id="19" name="18 Rectángulo"/>
          <p:cNvSpPr/>
          <p:nvPr/>
        </p:nvSpPr>
        <p:spPr>
          <a:xfrm>
            <a:off x="244142" y="6282438"/>
            <a:ext cx="2956782" cy="3139321"/>
          </a:xfrm>
          <a:prstGeom prst="rect">
            <a:avLst/>
          </a:prstGeom>
        </p:spPr>
        <p:txBody>
          <a:bodyPr wrap="square">
            <a:spAutoFit/>
          </a:bodyPr>
          <a:lstStyle/>
          <a:p>
            <a:r>
              <a:rPr lang="es-MX" sz="1800" dirty="0" smtClean="0">
                <a:solidFill>
                  <a:schemeClr val="tx1"/>
                </a:solidFill>
                <a:latin typeface="Montserrat Semi Bold" pitchFamily="50" charset="0"/>
              </a:rPr>
              <a:t>Recibirás conocimiento y herramientas que puedes poner en práctica justo después de la capacitación en situaciones de</a:t>
            </a:r>
          </a:p>
          <a:p>
            <a:r>
              <a:rPr lang="es-MX" sz="1800" dirty="0" smtClean="0">
                <a:solidFill>
                  <a:schemeClr val="tx1"/>
                </a:solidFill>
                <a:latin typeface="Montserrat Semi Bold" pitchFamily="50" charset="0"/>
              </a:rPr>
              <a:t>la vida real. Para mantener arriba tu motivación, tendrás coaching y apoyo de aprendizaje.</a:t>
            </a:r>
            <a:endParaRPr lang="en-US" sz="1800" dirty="0">
              <a:solidFill>
                <a:schemeClr val="tx1"/>
              </a:solidFill>
            </a:endParaRPr>
          </a:p>
        </p:txBody>
      </p:sp>
      <p:sp>
        <p:nvSpPr>
          <p:cNvPr id="20" name="19 Rectángulo"/>
          <p:cNvSpPr/>
          <p:nvPr/>
        </p:nvSpPr>
        <p:spPr>
          <a:xfrm>
            <a:off x="6731029" y="6311013"/>
            <a:ext cx="2898282" cy="2585323"/>
          </a:xfrm>
          <a:prstGeom prst="rect">
            <a:avLst/>
          </a:prstGeom>
        </p:spPr>
        <p:txBody>
          <a:bodyPr wrap="square">
            <a:spAutoFit/>
          </a:bodyPr>
          <a:lstStyle/>
          <a:p>
            <a:r>
              <a:rPr lang="es-MX" sz="1800" dirty="0" smtClean="0">
                <a:solidFill>
                  <a:schemeClr val="tx1"/>
                </a:solidFill>
                <a:latin typeface="Montserrat Semi Bold" pitchFamily="50" charset="0"/>
              </a:rPr>
              <a:t>Para nuestros programa, formamos grupos de aprendizaje integrados con los mejores en sus áreas. Dedicamos tiempo y energía a que crees relaciones de confianza </a:t>
            </a:r>
            <a:r>
              <a:rPr lang="es-MX" sz="1800" dirty="0">
                <a:solidFill>
                  <a:schemeClr val="tx1"/>
                </a:solidFill>
                <a:latin typeface="Montserrat Semi Bold" pitchFamily="50" charset="0"/>
              </a:rPr>
              <a:t>con ellos.</a:t>
            </a:r>
            <a:endParaRPr lang="en-US" sz="1800" dirty="0">
              <a:solidFill>
                <a:schemeClr val="tx1"/>
              </a:solidFill>
            </a:endParaRPr>
          </a:p>
        </p:txBody>
      </p:sp>
      <p:sp>
        <p:nvSpPr>
          <p:cNvPr id="18" name="17 Elipse"/>
          <p:cNvSpPr/>
          <p:nvPr/>
        </p:nvSpPr>
        <p:spPr>
          <a:xfrm>
            <a:off x="10147376" y="5034689"/>
            <a:ext cx="2252347" cy="2252347"/>
          </a:xfrm>
          <a:prstGeom prst="ellipse">
            <a:avLst/>
          </a:prstGeom>
          <a:noFill/>
          <a:ln w="101600" cap="flat">
            <a:solidFill>
              <a:srgbClr val="1CE9D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Shape 159"/>
          <p:cNvSpPr/>
          <p:nvPr/>
        </p:nvSpPr>
        <p:spPr>
          <a:xfrm>
            <a:off x="9629310" y="5631967"/>
            <a:ext cx="3288480" cy="50751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778933">
              <a:lnSpc>
                <a:spcPct val="60000"/>
              </a:lnSpc>
              <a:defRPr sz="12000" b="1">
                <a:latin typeface="Helvetica"/>
                <a:ea typeface="Helvetica"/>
                <a:cs typeface="Helvetica"/>
                <a:sym typeface="Helvetica"/>
              </a:defRPr>
            </a:lvl1pPr>
          </a:lstStyle>
          <a:p>
            <a:pPr>
              <a:lnSpc>
                <a:spcPct val="70000"/>
              </a:lnSpc>
            </a:pPr>
            <a:r>
              <a:rPr lang="es-CO" sz="3600" dirty="0" smtClean="0">
                <a:latin typeface="Montserrat Extra Bold" panose="00000900000000000000" pitchFamily="50" charset="0"/>
              </a:rPr>
              <a:t>Humana</a:t>
            </a:r>
            <a:endParaRPr sz="11000" dirty="0">
              <a:latin typeface="Montserrat Semi Bold" panose="00000700000000000000" pitchFamily="50" charset="0"/>
            </a:endParaRPr>
          </a:p>
        </p:txBody>
      </p:sp>
      <p:sp>
        <p:nvSpPr>
          <p:cNvPr id="22" name="21 Rectángulo"/>
          <p:cNvSpPr/>
          <p:nvPr/>
        </p:nvSpPr>
        <p:spPr>
          <a:xfrm>
            <a:off x="9743635" y="6328545"/>
            <a:ext cx="3174155" cy="3139321"/>
          </a:xfrm>
          <a:prstGeom prst="rect">
            <a:avLst/>
          </a:prstGeom>
        </p:spPr>
        <p:txBody>
          <a:bodyPr wrap="square">
            <a:spAutoFit/>
          </a:bodyPr>
          <a:lstStyle/>
          <a:p>
            <a:r>
              <a:rPr lang="es-MX" sz="1800" dirty="0" smtClean="0">
                <a:solidFill>
                  <a:schemeClr val="tx1"/>
                </a:solidFill>
                <a:latin typeface="Montserrat Semi Bold" pitchFamily="50" charset="0"/>
              </a:rPr>
              <a:t>En nuestros programas, no eres un asistente; eres una persona. Sabemos que las emociones y el contexto influencian nuestra capacidad de aprendizaje. Por eso incluimos experiencias, rutinas y sorpresas que optimizan tu capacidad de aprendizaje.</a:t>
            </a:r>
            <a:endParaRPr lang="en-US" sz="1800" dirty="0">
              <a:solidFill>
                <a:schemeClr val="tx1"/>
              </a:solidFill>
            </a:endParaRPr>
          </a:p>
        </p:txBody>
      </p:sp>
      <p:cxnSp>
        <p:nvCxnSpPr>
          <p:cNvPr id="6" name="5 Conector recto de flecha"/>
          <p:cNvCxnSpPr/>
          <p:nvPr/>
        </p:nvCxnSpPr>
        <p:spPr>
          <a:xfrm flipV="1">
            <a:off x="3325226" y="6328545"/>
            <a:ext cx="0" cy="3121789"/>
          </a:xfrm>
          <a:prstGeom prst="straightConnector1">
            <a:avLst/>
          </a:prstGeom>
          <a:noFill/>
          <a:ln w="25400" cap="flat">
            <a:solidFill>
              <a:srgbClr val="000000"/>
            </a:solidFill>
            <a:prstDash val="solid"/>
            <a:miter lim="400000"/>
            <a:tailEnd type="arrow"/>
          </a:ln>
          <a:effectLst/>
          <a:sp3d/>
        </p:spPr>
        <p:style>
          <a:lnRef idx="0">
            <a:scrgbClr r="0" g="0" b="0"/>
          </a:lnRef>
          <a:fillRef idx="0">
            <a:scrgbClr r="0" g="0" b="0"/>
          </a:fillRef>
          <a:effectRef idx="0">
            <a:scrgbClr r="0" g="0" b="0"/>
          </a:effectRef>
          <a:fontRef idx="none"/>
        </p:style>
      </p:cxnSp>
      <p:cxnSp>
        <p:nvCxnSpPr>
          <p:cNvPr id="23" name="22 Conector recto de flecha"/>
          <p:cNvCxnSpPr/>
          <p:nvPr/>
        </p:nvCxnSpPr>
        <p:spPr>
          <a:xfrm flipV="1">
            <a:off x="6585131" y="6311013"/>
            <a:ext cx="0" cy="3121789"/>
          </a:xfrm>
          <a:prstGeom prst="straightConnector1">
            <a:avLst/>
          </a:prstGeom>
          <a:noFill/>
          <a:ln w="25400" cap="flat">
            <a:solidFill>
              <a:srgbClr val="000000"/>
            </a:solidFill>
            <a:prstDash val="solid"/>
            <a:miter lim="400000"/>
            <a:tailEnd type="arrow"/>
          </a:ln>
          <a:effectLst/>
          <a:sp3d/>
        </p:spPr>
        <p:style>
          <a:lnRef idx="0">
            <a:scrgbClr r="0" g="0" b="0"/>
          </a:lnRef>
          <a:fillRef idx="0">
            <a:scrgbClr r="0" g="0" b="0"/>
          </a:fillRef>
          <a:effectRef idx="0">
            <a:scrgbClr r="0" g="0" b="0"/>
          </a:effectRef>
          <a:fontRef idx="none"/>
        </p:style>
      </p:cxnSp>
      <p:cxnSp>
        <p:nvCxnSpPr>
          <p:cNvPr id="24" name="23 Conector recto de flecha"/>
          <p:cNvCxnSpPr/>
          <p:nvPr/>
        </p:nvCxnSpPr>
        <p:spPr>
          <a:xfrm flipV="1">
            <a:off x="9743635" y="6299970"/>
            <a:ext cx="0" cy="3121789"/>
          </a:xfrm>
          <a:prstGeom prst="straightConnector1">
            <a:avLst/>
          </a:prstGeom>
          <a:noFill/>
          <a:ln w="25400" cap="flat">
            <a:solidFill>
              <a:srgbClr val="000000"/>
            </a:solidFill>
            <a:prstDash val="solid"/>
            <a:miter lim="400000"/>
            <a:tailEnd type="arrow"/>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130677623"/>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4" descr="C:\Users\NP900X3C\Dropbox\Impact Hub DF\Diseño\sea-black-and-white-water-ocean-landscape.jpg"/>
          <p:cNvPicPr>
            <a:picLocks noChangeAspect="1" noChangeArrowheads="1"/>
          </p:cNvPicPr>
          <p:nvPr/>
        </p:nvPicPr>
        <p:blipFill rotWithShape="1">
          <a:blip r:embed="rId3">
            <a:extLst>
              <a:ext uri="{28A0092B-C50C-407E-A947-70E740481C1C}">
                <a14:useLocalDpi xmlns:a14="http://schemas.microsoft.com/office/drawing/2010/main" val="0"/>
              </a:ext>
            </a:extLst>
          </a:blip>
          <a:srcRect l="529" t="5658" r="529" b="20849"/>
          <a:stretch/>
        </p:blipFill>
        <p:spPr bwMode="auto">
          <a:xfrm>
            <a:off x="-19050" y="5962650"/>
            <a:ext cx="1302113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C:\Users\NP900X3C\Dropbox\Impact Hub DF\Hub Training\PROGRAMA DE ALTO DESEMPEÑO\GLT 1 - 2016\Fotos\editadas 2\WhatsApp Image 2016-11-28 at 8.43.17 PM (800x573).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0316" b="8734"/>
          <a:stretch/>
        </p:blipFill>
        <p:spPr bwMode="auto">
          <a:xfrm>
            <a:off x="173938" y="2697372"/>
            <a:ext cx="4215075" cy="244394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9" descr="C:\Users\NP900X3C\Dropbox\Impact Hub DF\Hub Training\PROGRAMA DE ALTO DESEMPEÑO\GLT 1 - 2016\Fotos\editadas 2\WhatsApp Image 2016-11-28 at 8.44.57 PM (800x60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96723" y="5515830"/>
            <a:ext cx="4058091" cy="304356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5" descr="C:\Users\NP900X3C\Dropbox\Impact Hub DF\Hub Training\PROGRAMA DE ALTO DESEMPEÑO\GLT 1 - 2016\Fotos\editadas 2\WhatsApp Image 2016-11-28 at 8.45.19 PM (800x600).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68489" y="6254525"/>
            <a:ext cx="3118671" cy="233900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7" descr="C:\Users\NP900X3C\Dropbox\Impact Hub DF\Hub Training\PROGRAMA DE ALTO DESEMPEÑO\GLT 1 - 2016\Fotos\editadas 2\WhatsApp Image 2016-11-28 at 8.45.35 PM (800x787).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68489" y="237205"/>
            <a:ext cx="3068917" cy="301904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3" descr="C:\Users\NP900X3C\Dropbox\Impact Hub DF\Hub Training\PROGRAMA DE ALTO DESEMPEÑO\GLT 1 - 2016\Fotos\editadas 2\WhatsApp Image 2016-11-28 at 8.46.36 PM (800x600).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7534" b="14225"/>
          <a:stretch/>
        </p:blipFill>
        <p:spPr bwMode="auto">
          <a:xfrm>
            <a:off x="8843972" y="237204"/>
            <a:ext cx="4010844" cy="2353595"/>
          </a:xfrm>
          <a:prstGeom prst="rect">
            <a:avLst/>
          </a:prstGeom>
          <a:noFill/>
          <a:extLst>
            <a:ext uri="{909E8E84-426E-40DD-AFC4-6F175D3DCCD1}">
              <a14:hiddenFill xmlns:a14="http://schemas.microsoft.com/office/drawing/2010/main">
                <a:solidFill>
                  <a:srgbClr val="FFFFFF"/>
                </a:solidFill>
              </a14:hiddenFill>
            </a:ext>
          </a:extLst>
        </p:spPr>
      </p:pic>
      <p:sp>
        <p:nvSpPr>
          <p:cNvPr id="30" name="Shape 136"/>
          <p:cNvSpPr/>
          <p:nvPr/>
        </p:nvSpPr>
        <p:spPr>
          <a:xfrm rot="5400000" flipV="1">
            <a:off x="602066" y="4231371"/>
            <a:ext cx="8389240" cy="335071"/>
          </a:xfrm>
          <a:prstGeom prst="rect">
            <a:avLst/>
          </a:prstGeom>
          <a:solidFill>
            <a:srgbClr val="1CE9D5">
              <a:alpha val="85000"/>
            </a:srgbClr>
          </a:solidFill>
          <a:ln w="12700">
            <a:miter lim="400000"/>
          </a:ln>
        </p:spPr>
        <p:txBody>
          <a:bodyPr lIns="50800" tIns="50800" rIns="50800" bIns="50800" anchor="ctr"/>
          <a:lstStyle/>
          <a:p>
            <a:pPr>
              <a:defRPr sz="2400">
                <a:solidFill>
                  <a:srgbClr val="E645FA"/>
                </a:solidFill>
              </a:defRPr>
            </a:pPr>
            <a:endParaRPr dirty="0"/>
          </a:p>
        </p:txBody>
      </p:sp>
      <p:pic>
        <p:nvPicPr>
          <p:cNvPr id="31" name="Picture 21" descr="C:\Users\NP900X3C\Dropbox\Impact Hub DF\Hub Training\PROGRAMA DE ALTO DESEMPEÑO\GLT 1 - 2016\Nueva carpeta\editadas\1 (1) (800x600).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173940" y="5398923"/>
            <a:ext cx="4215075" cy="316130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4" descr="C:\Users\NP900X3C\Dropbox\Impact Hub DF\Hub Training\PROGRAMA DE ALTO DESEMPEÑO\GLT 1 - 2016\Nueva carpeta\editadas\1 (3) (800x422).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flipH="1">
            <a:off x="173938" y="237205"/>
            <a:ext cx="4215076" cy="222345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8" descr="C:\Users\NP900X3C\Dropbox\Impact Hub DF\Hub Training\PROGRAMA DE ALTO DESEMPEÑO\GLT 1 - 2016\Nueva carpeta\editadas\1 (4) (800x450).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796724" y="2899162"/>
            <a:ext cx="4058091" cy="228267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2" descr="C:\Users\NP900X3C\Dropbox\Impact Hub DF\Hub Training\PROGRAMA DE ALTO DESEMPEÑO\GLT 1 - 2016\Nueva carpeta\editadas\1 (7) (800x719).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flipH="1">
            <a:off x="5168488" y="3342702"/>
            <a:ext cx="3068917" cy="2758187"/>
          </a:xfrm>
          <a:prstGeom prst="rect">
            <a:avLst/>
          </a:prstGeom>
          <a:noFill/>
          <a:extLst>
            <a:ext uri="{909E8E84-426E-40DD-AFC4-6F175D3DCCD1}">
              <a14:hiddenFill xmlns:a14="http://schemas.microsoft.com/office/drawing/2010/main">
                <a:solidFill>
                  <a:srgbClr val="FFFFFF"/>
                </a:solidFill>
              </a14:hiddenFill>
            </a:ext>
          </a:extLst>
        </p:spPr>
      </p:pic>
      <p:sp>
        <p:nvSpPr>
          <p:cNvPr id="35" name="Shape 136"/>
          <p:cNvSpPr/>
          <p:nvPr/>
        </p:nvSpPr>
        <p:spPr>
          <a:xfrm rot="5400000" flipV="1">
            <a:off x="4329519" y="4264290"/>
            <a:ext cx="8389240" cy="335071"/>
          </a:xfrm>
          <a:prstGeom prst="rect">
            <a:avLst/>
          </a:prstGeom>
          <a:solidFill>
            <a:srgbClr val="1CE9D5">
              <a:alpha val="85000"/>
            </a:srgbClr>
          </a:solidFill>
          <a:ln w="12700">
            <a:miter lim="400000"/>
          </a:ln>
        </p:spPr>
        <p:txBody>
          <a:bodyPr lIns="50800" tIns="50800" rIns="50800" bIns="50800" anchor="ctr"/>
          <a:lstStyle/>
          <a:p>
            <a:pPr>
              <a:defRPr sz="2400">
                <a:solidFill>
                  <a:srgbClr val="E645FA"/>
                </a:solidFill>
              </a:defRPr>
            </a:pPr>
            <a:endParaRPr dirty="0"/>
          </a:p>
        </p:txBody>
      </p:sp>
    </p:spTree>
    <p:extLst>
      <p:ext uri="{BB962C8B-B14F-4D97-AF65-F5344CB8AC3E}">
        <p14:creationId xmlns:p14="http://schemas.microsoft.com/office/powerpoint/2010/main" val="3964498149"/>
      </p:ext>
    </p:extLst>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NP900X3C\Dropbox\Impact Hub DF\Hub Training\pitch skill up\baloon-1245886_1280.jpg"/>
          <p:cNvPicPr>
            <a:picLocks noChangeAspect="1" noChangeArrowheads="1"/>
          </p:cNvPicPr>
          <p:nvPr/>
        </p:nvPicPr>
        <p:blipFill rotWithShape="1">
          <a:blip r:embed="rId3">
            <a:extLst>
              <a:ext uri="{28A0092B-C50C-407E-A947-70E740481C1C}">
                <a14:useLocalDpi xmlns:a14="http://schemas.microsoft.com/office/drawing/2010/main" val="0"/>
              </a:ext>
            </a:extLst>
          </a:blip>
          <a:srcRect l="7924" t="17103" r="8" b="25805"/>
          <a:stretch/>
        </p:blipFill>
        <p:spPr bwMode="auto">
          <a:xfrm>
            <a:off x="15438" y="0"/>
            <a:ext cx="13004800" cy="5442244"/>
          </a:xfrm>
          <a:prstGeom prst="rect">
            <a:avLst/>
          </a:prstGeom>
          <a:noFill/>
          <a:extLst>
            <a:ext uri="{909E8E84-426E-40DD-AFC4-6F175D3DCCD1}">
              <a14:hiddenFill xmlns:a14="http://schemas.microsoft.com/office/drawing/2010/main">
                <a:solidFill>
                  <a:srgbClr val="FFFFFF"/>
                </a:solidFill>
              </a14:hiddenFill>
            </a:ext>
          </a:extLst>
        </p:spPr>
      </p:pic>
      <p:sp>
        <p:nvSpPr>
          <p:cNvPr id="156" name="Shape 156"/>
          <p:cNvSpPr/>
          <p:nvPr/>
        </p:nvSpPr>
        <p:spPr>
          <a:xfrm>
            <a:off x="0" y="4819651"/>
            <a:ext cx="13020238" cy="4933950"/>
          </a:xfrm>
          <a:prstGeom prst="rect">
            <a:avLst/>
          </a:prstGeom>
          <a:solidFill>
            <a:srgbClr val="1CE9D5"/>
          </a:solidFill>
          <a:ln w="12700">
            <a:miter lim="400000"/>
          </a:ln>
        </p:spPr>
        <p:txBody>
          <a:bodyPr lIns="50800" tIns="50800" rIns="50800" bIns="50800" anchor="ctr"/>
          <a:lstStyle/>
          <a:p>
            <a:pPr defTabSz="778933">
              <a:defRPr sz="3200">
                <a:solidFill>
                  <a:srgbClr val="8555FF"/>
                </a:solidFill>
              </a:defRPr>
            </a:pPr>
            <a:endParaRPr dirty="0"/>
          </a:p>
        </p:txBody>
      </p:sp>
      <p:sp>
        <p:nvSpPr>
          <p:cNvPr id="8" name="Shape 187"/>
          <p:cNvSpPr/>
          <p:nvPr/>
        </p:nvSpPr>
        <p:spPr>
          <a:xfrm>
            <a:off x="6073598" y="383323"/>
            <a:ext cx="857606" cy="41036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defTabSz="778933">
              <a:defRPr sz="2000" b="1">
                <a:latin typeface="Helvetica"/>
                <a:ea typeface="Helvetica"/>
                <a:cs typeface="Helvetica"/>
                <a:sym typeface="Helvetica"/>
              </a:defRPr>
            </a:lvl1pPr>
          </a:lstStyle>
          <a:p>
            <a:r>
              <a:rPr lang="es-CO" dirty="0" smtClean="0">
                <a:solidFill>
                  <a:schemeClr val="tx1">
                    <a:lumMod val="50000"/>
                    <a:lumOff val="50000"/>
                  </a:schemeClr>
                </a:solidFill>
                <a:latin typeface="Montserrat Light" pitchFamily="50" charset="0"/>
              </a:rPr>
              <a:t>cómo</a:t>
            </a:r>
            <a:endParaRPr dirty="0">
              <a:solidFill>
                <a:schemeClr val="tx1">
                  <a:lumMod val="50000"/>
                  <a:lumOff val="50000"/>
                </a:schemeClr>
              </a:solidFill>
              <a:latin typeface="Montserrat Light" pitchFamily="50" charset="0"/>
            </a:endParaRPr>
          </a:p>
        </p:txBody>
      </p:sp>
      <p:sp>
        <p:nvSpPr>
          <p:cNvPr id="10" name="Shape 159"/>
          <p:cNvSpPr/>
          <p:nvPr/>
        </p:nvSpPr>
        <p:spPr>
          <a:xfrm>
            <a:off x="546314" y="1532880"/>
            <a:ext cx="9759736" cy="246631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778933">
              <a:lnSpc>
                <a:spcPct val="60000"/>
              </a:lnSpc>
              <a:defRPr sz="12000" b="1">
                <a:latin typeface="Helvetica"/>
                <a:ea typeface="Helvetica"/>
                <a:cs typeface="Helvetica"/>
                <a:sym typeface="Helvetica"/>
              </a:defRPr>
            </a:lvl1pPr>
          </a:lstStyle>
          <a:p>
            <a:pPr algn="l">
              <a:lnSpc>
                <a:spcPct val="80000"/>
              </a:lnSpc>
            </a:pPr>
            <a:r>
              <a:rPr lang="es-CO" sz="9600" dirty="0" smtClean="0">
                <a:latin typeface="Montserrat Extra Bold" panose="00000900000000000000" pitchFamily="50" charset="0"/>
              </a:rPr>
              <a:t>COACHING DE APRENDIZAJE</a:t>
            </a:r>
            <a:endParaRPr sz="9600" dirty="0">
              <a:latin typeface="Montserrat Semi Bold" panose="00000700000000000000" pitchFamily="50" charset="0"/>
            </a:endParaRPr>
          </a:p>
        </p:txBody>
      </p:sp>
      <p:sp>
        <p:nvSpPr>
          <p:cNvPr id="15" name="Shape 159"/>
          <p:cNvSpPr/>
          <p:nvPr/>
        </p:nvSpPr>
        <p:spPr>
          <a:xfrm>
            <a:off x="546314" y="5265560"/>
            <a:ext cx="12080389" cy="404213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778933">
              <a:lnSpc>
                <a:spcPct val="60000"/>
              </a:lnSpc>
              <a:defRPr sz="12000" b="1">
                <a:latin typeface="Helvetica"/>
                <a:ea typeface="Helvetica"/>
                <a:cs typeface="Helvetica"/>
                <a:sym typeface="Helvetica"/>
              </a:defRPr>
            </a:lvl1pPr>
          </a:lstStyle>
          <a:p>
            <a:pPr algn="l">
              <a:lnSpc>
                <a:spcPct val="100000"/>
              </a:lnSpc>
            </a:pPr>
            <a:r>
              <a:rPr lang="es-CO" sz="3200" dirty="0" smtClean="0">
                <a:latin typeface="Montserrat Light" pitchFamily="50" charset="0"/>
              </a:rPr>
              <a:t>Nuestro objetivo es que desarrolles habilidades, no sólo que adquieras conocimientos. Por eso, nos enfocamos en darte un </a:t>
            </a:r>
            <a:r>
              <a:rPr lang="es-CO" sz="3200" dirty="0" smtClean="0">
                <a:latin typeface="Montserrat Extra Bold" pitchFamily="50" charset="0"/>
              </a:rPr>
              <a:t>acompañamiento personalizado</a:t>
            </a:r>
            <a:r>
              <a:rPr lang="es-CO" sz="3200" dirty="0" smtClean="0">
                <a:latin typeface="Montserrat Light" pitchFamily="50" charset="0"/>
              </a:rPr>
              <a:t>.</a:t>
            </a:r>
          </a:p>
          <a:p>
            <a:pPr algn="l">
              <a:lnSpc>
                <a:spcPct val="100000"/>
              </a:lnSpc>
            </a:pPr>
            <a:endParaRPr lang="es-CO" sz="3200" dirty="0">
              <a:latin typeface="Montserrat Light" pitchFamily="50" charset="0"/>
            </a:endParaRPr>
          </a:p>
          <a:p>
            <a:pPr algn="l">
              <a:lnSpc>
                <a:spcPct val="100000"/>
              </a:lnSpc>
            </a:pPr>
            <a:r>
              <a:rPr lang="es-CO" sz="3200" dirty="0" smtClean="0">
                <a:latin typeface="Montserrat Light" pitchFamily="50" charset="0"/>
              </a:rPr>
              <a:t>Tendrás acceso a sesiones individuales con tu coach de proyectos, contacto directo con los facilitadores de cada sesión, y acompañamiento virtual personalizado y constante.</a:t>
            </a:r>
          </a:p>
        </p:txBody>
      </p:sp>
    </p:spTree>
    <p:extLst>
      <p:ext uri="{BB962C8B-B14F-4D97-AF65-F5344CB8AC3E}">
        <p14:creationId xmlns:p14="http://schemas.microsoft.com/office/powerpoint/2010/main" val="2232243801"/>
      </p:ext>
    </p:extLst>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3" descr="C:\Users\NP900X3C\Dropbox\Impact Hub DF\Diseño\4b45046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021145"/>
            <a:ext cx="13004800" cy="7732455"/>
          </a:xfrm>
          <a:prstGeom prst="rect">
            <a:avLst/>
          </a:prstGeom>
          <a:noFill/>
          <a:extLst>
            <a:ext uri="{909E8E84-426E-40DD-AFC4-6F175D3DCCD1}">
              <a14:hiddenFill xmlns:a14="http://schemas.microsoft.com/office/drawing/2010/main">
                <a:solidFill>
                  <a:srgbClr val="FFFFFF"/>
                </a:solidFill>
              </a14:hiddenFill>
            </a:ext>
          </a:extLst>
        </p:spPr>
      </p:pic>
      <p:sp>
        <p:nvSpPr>
          <p:cNvPr id="3" name="Shape 135"/>
          <p:cNvSpPr/>
          <p:nvPr/>
        </p:nvSpPr>
        <p:spPr>
          <a:xfrm>
            <a:off x="438994" y="294362"/>
            <a:ext cx="10632829" cy="129170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defTabSz="778933">
              <a:lnSpc>
                <a:spcPct val="70000"/>
              </a:lnSpc>
              <a:defRPr sz="9000" b="1">
                <a:latin typeface="Helvetica"/>
                <a:ea typeface="Helvetica"/>
                <a:cs typeface="Helvetica"/>
                <a:sym typeface="Helvetica"/>
              </a:defRPr>
            </a:pPr>
            <a:r>
              <a:rPr lang="es-CO" sz="5400" dirty="0">
                <a:latin typeface="Montserrat Extra Bold" panose="00000900000000000000" pitchFamily="50" charset="0"/>
              </a:rPr>
              <a:t>RESULTADOS ANTERIORES: PROGRESO </a:t>
            </a:r>
            <a:r>
              <a:rPr lang="es-CO" sz="5400" dirty="0" smtClean="0">
                <a:latin typeface="Montserrat Extra Bold" panose="00000900000000000000" pitchFamily="50" charset="0"/>
              </a:rPr>
              <a:t>PROMEDIO</a:t>
            </a:r>
          </a:p>
        </p:txBody>
      </p:sp>
      <p:grpSp>
        <p:nvGrpSpPr>
          <p:cNvPr id="4" name="3 Grupo"/>
          <p:cNvGrpSpPr/>
          <p:nvPr/>
        </p:nvGrpSpPr>
        <p:grpSpPr>
          <a:xfrm>
            <a:off x="-23453" y="1684114"/>
            <a:ext cx="2785704" cy="343666"/>
            <a:chOff x="-8692" y="4855605"/>
            <a:chExt cx="4074317" cy="343666"/>
          </a:xfrm>
        </p:grpSpPr>
        <p:sp>
          <p:nvSpPr>
            <p:cNvPr id="5" name="Shape 136"/>
            <p:cNvSpPr/>
            <p:nvPr/>
          </p:nvSpPr>
          <p:spPr>
            <a:xfrm>
              <a:off x="-8692" y="4855605"/>
              <a:ext cx="4074317" cy="343666"/>
            </a:xfrm>
            <a:prstGeom prst="rect">
              <a:avLst/>
            </a:prstGeom>
            <a:solidFill>
              <a:srgbClr val="1CE9D5">
                <a:alpha val="85000"/>
              </a:srgbClr>
            </a:solidFill>
            <a:ln w="12700">
              <a:miter lim="400000"/>
            </a:ln>
          </p:spPr>
          <p:txBody>
            <a:bodyPr lIns="50800" tIns="50800" rIns="50800" bIns="50800" anchor="ctr"/>
            <a:lstStyle/>
            <a:p>
              <a:pPr>
                <a:defRPr sz="2400">
                  <a:solidFill>
                    <a:srgbClr val="E645FA"/>
                  </a:solidFill>
                </a:defRPr>
              </a:pPr>
              <a:endParaRPr dirty="0"/>
            </a:p>
          </p:txBody>
        </p:sp>
        <p:sp>
          <p:nvSpPr>
            <p:cNvPr id="6" name="5 Rectángulo"/>
            <p:cNvSpPr/>
            <p:nvPr/>
          </p:nvSpPr>
          <p:spPr>
            <a:xfrm>
              <a:off x="50839" y="4860717"/>
              <a:ext cx="2327149" cy="338554"/>
            </a:xfrm>
            <a:prstGeom prst="rect">
              <a:avLst/>
            </a:prstGeom>
          </p:spPr>
          <p:txBody>
            <a:bodyPr wrap="square">
              <a:spAutoFit/>
            </a:bodyPr>
            <a:lstStyle/>
            <a:p>
              <a:endParaRPr lang="en-US" sz="1600" dirty="0"/>
            </a:p>
          </p:txBody>
        </p:sp>
      </p:grpSp>
      <p:sp>
        <p:nvSpPr>
          <p:cNvPr id="9" name="8 Rectángulo"/>
          <p:cNvSpPr/>
          <p:nvPr/>
        </p:nvSpPr>
        <p:spPr>
          <a:xfrm>
            <a:off x="438994" y="2157686"/>
            <a:ext cx="11372006" cy="1200329"/>
          </a:xfrm>
          <a:prstGeom prst="rect">
            <a:avLst/>
          </a:prstGeom>
        </p:spPr>
        <p:txBody>
          <a:bodyPr wrap="square">
            <a:spAutoFit/>
          </a:bodyPr>
          <a:lstStyle/>
          <a:p>
            <a:pPr algn="just"/>
            <a:r>
              <a:rPr lang="es-CO" sz="1800" dirty="0" smtClean="0">
                <a:latin typeface="Montserrat Extra Bold" pitchFamily="50" charset="0"/>
              </a:rPr>
              <a:t>EJEMPLO DEL PROGRAMA ANTERIOR:</a:t>
            </a:r>
          </a:p>
          <a:p>
            <a:pPr algn="just"/>
            <a:r>
              <a:rPr lang="es-CO" sz="1800" dirty="0" smtClean="0">
                <a:latin typeface="Montserrat Extra Bold" pitchFamily="50" charset="0"/>
              </a:rPr>
              <a:t>Se evalúa: </a:t>
            </a:r>
            <a:r>
              <a:rPr lang="es-CO" sz="1800" dirty="0">
                <a:latin typeface="Montserrat Light" pitchFamily="50" charset="0"/>
              </a:rPr>
              <a:t>De 0 a 10, ¿qué tan desarrollada </a:t>
            </a:r>
            <a:r>
              <a:rPr lang="es-CO" sz="1800" dirty="0" smtClean="0">
                <a:latin typeface="Montserrat Light" pitchFamily="50" charset="0"/>
              </a:rPr>
              <a:t>tiene </a:t>
            </a:r>
            <a:r>
              <a:rPr lang="es-CO" sz="1800" dirty="0">
                <a:latin typeface="Montserrat Light" pitchFamily="50" charset="0"/>
              </a:rPr>
              <a:t>la habilidad</a:t>
            </a:r>
            <a:r>
              <a:rPr lang="es-CO" sz="1800" dirty="0" smtClean="0">
                <a:latin typeface="Montserrat Light" pitchFamily="50" charset="0"/>
              </a:rPr>
              <a:t>?</a:t>
            </a:r>
          </a:p>
          <a:p>
            <a:pPr algn="just"/>
            <a:r>
              <a:rPr lang="en-US" sz="1800" dirty="0" err="1" smtClean="0">
                <a:latin typeface="Montserrat Extra Bold" pitchFamily="50" charset="0"/>
              </a:rPr>
              <a:t>Tiempos</a:t>
            </a:r>
            <a:r>
              <a:rPr lang="en-US" sz="1800" dirty="0" smtClean="0">
                <a:latin typeface="Montserrat Extra Bold" pitchFamily="50" charset="0"/>
              </a:rPr>
              <a:t> de </a:t>
            </a:r>
            <a:r>
              <a:rPr lang="en-US" sz="1800" dirty="0" err="1" smtClean="0">
                <a:latin typeface="Montserrat Extra Bold" pitchFamily="50" charset="0"/>
              </a:rPr>
              <a:t>desarrollo</a:t>
            </a:r>
            <a:r>
              <a:rPr lang="en-US" sz="1800" dirty="0" smtClean="0">
                <a:latin typeface="Montserrat Extra Bold" pitchFamily="50" charset="0"/>
              </a:rPr>
              <a:t>: </a:t>
            </a:r>
            <a:r>
              <a:rPr lang="en-US" sz="1800" dirty="0" err="1" smtClean="0">
                <a:latin typeface="Montserrat Light" pitchFamily="50" charset="0"/>
              </a:rPr>
              <a:t>Cada</a:t>
            </a:r>
            <a:r>
              <a:rPr lang="en-US" sz="1800" dirty="0" smtClean="0">
                <a:latin typeface="Montserrat Light" pitchFamily="50" charset="0"/>
              </a:rPr>
              <a:t> </a:t>
            </a:r>
            <a:r>
              <a:rPr lang="en-US" sz="1800" dirty="0" err="1" smtClean="0">
                <a:latin typeface="Montserrat Light" pitchFamily="50" charset="0"/>
              </a:rPr>
              <a:t>habilidad</a:t>
            </a:r>
            <a:r>
              <a:rPr lang="en-US" sz="1800" dirty="0" smtClean="0">
                <a:latin typeface="Montserrat Light" pitchFamily="50" charset="0"/>
              </a:rPr>
              <a:t> </a:t>
            </a:r>
            <a:r>
              <a:rPr lang="en-US" sz="1800" dirty="0" err="1" smtClean="0">
                <a:latin typeface="Montserrat Light" pitchFamily="50" charset="0"/>
              </a:rPr>
              <a:t>tiene</a:t>
            </a:r>
            <a:r>
              <a:rPr lang="en-US" sz="1800" dirty="0" smtClean="0">
                <a:latin typeface="Montserrat Light" pitchFamily="50" charset="0"/>
              </a:rPr>
              <a:t> un </a:t>
            </a:r>
            <a:r>
              <a:rPr lang="en-US" sz="1800" dirty="0" err="1" smtClean="0">
                <a:latin typeface="Montserrat Light" pitchFamily="50" charset="0"/>
              </a:rPr>
              <a:t>tiempo</a:t>
            </a:r>
            <a:r>
              <a:rPr lang="en-US" sz="1800" dirty="0" smtClean="0">
                <a:latin typeface="Montserrat Light" pitchFamily="50" charset="0"/>
              </a:rPr>
              <a:t> de </a:t>
            </a:r>
            <a:r>
              <a:rPr lang="en-US" sz="1800" dirty="0" err="1" smtClean="0">
                <a:latin typeface="Montserrat Light" pitchFamily="50" charset="0"/>
              </a:rPr>
              <a:t>desarrollo</a:t>
            </a:r>
            <a:r>
              <a:rPr lang="en-US" sz="1800" dirty="0" smtClean="0">
                <a:latin typeface="Montserrat Light" pitchFamily="50" charset="0"/>
              </a:rPr>
              <a:t> </a:t>
            </a:r>
            <a:r>
              <a:rPr lang="en-US" sz="1800" dirty="0" err="1" smtClean="0">
                <a:latin typeface="Montserrat Light" pitchFamily="50" charset="0"/>
              </a:rPr>
              <a:t>diferente</a:t>
            </a:r>
            <a:r>
              <a:rPr lang="en-US" sz="1800" dirty="0" smtClean="0">
                <a:latin typeface="Montserrat Light" pitchFamily="50" charset="0"/>
              </a:rPr>
              <a:t> para </a:t>
            </a:r>
            <a:r>
              <a:rPr lang="en-US" sz="1800" dirty="0" err="1" smtClean="0">
                <a:latin typeface="Montserrat Light" pitchFamily="50" charset="0"/>
              </a:rPr>
              <a:t>cada</a:t>
            </a:r>
            <a:r>
              <a:rPr lang="en-US" sz="1800" dirty="0" smtClean="0">
                <a:latin typeface="Montserrat Light" pitchFamily="50" charset="0"/>
              </a:rPr>
              <a:t> persona; para </a:t>
            </a:r>
            <a:r>
              <a:rPr lang="en-US" sz="1800" dirty="0" err="1" smtClean="0">
                <a:latin typeface="Montserrat Light" pitchFamily="50" charset="0"/>
              </a:rPr>
              <a:t>desarrollarlas</a:t>
            </a:r>
            <a:r>
              <a:rPr lang="en-US" sz="1800" dirty="0" smtClean="0">
                <a:latin typeface="Montserrat Light" pitchFamily="50" charset="0"/>
              </a:rPr>
              <a:t> </a:t>
            </a:r>
            <a:r>
              <a:rPr lang="en-US" sz="1800" dirty="0" err="1" smtClean="0">
                <a:latin typeface="Montserrat Light" pitchFamily="50" charset="0"/>
              </a:rPr>
              <a:t>deben</a:t>
            </a:r>
            <a:r>
              <a:rPr lang="en-US" sz="1800" dirty="0" smtClean="0">
                <a:latin typeface="Montserrat Light" pitchFamily="50" charset="0"/>
              </a:rPr>
              <a:t> </a:t>
            </a:r>
            <a:r>
              <a:rPr lang="en-US" sz="1800" dirty="0" err="1" smtClean="0">
                <a:latin typeface="Montserrat Light" pitchFamily="50" charset="0"/>
              </a:rPr>
              <a:t>ocurrir</a:t>
            </a:r>
            <a:r>
              <a:rPr lang="en-US" sz="1800" dirty="0" smtClean="0">
                <a:latin typeface="Montserrat Light" pitchFamily="50" charset="0"/>
              </a:rPr>
              <a:t> </a:t>
            </a:r>
            <a:r>
              <a:rPr lang="en-US" sz="1800" dirty="0" err="1">
                <a:latin typeface="Montserrat Light" pitchFamily="50" charset="0"/>
              </a:rPr>
              <a:t>cambios</a:t>
            </a:r>
            <a:r>
              <a:rPr lang="en-US" sz="1800" dirty="0">
                <a:latin typeface="Montserrat Light" pitchFamily="50" charset="0"/>
              </a:rPr>
              <a:t> </a:t>
            </a:r>
            <a:r>
              <a:rPr lang="en-US" sz="1800" dirty="0" err="1" smtClean="0">
                <a:latin typeface="Montserrat Light" pitchFamily="50" charset="0"/>
              </a:rPr>
              <a:t>en</a:t>
            </a:r>
            <a:r>
              <a:rPr lang="en-US" sz="1800" dirty="0" smtClean="0">
                <a:latin typeface="Montserrat Light" pitchFamily="50" charset="0"/>
              </a:rPr>
              <a:t> </a:t>
            </a:r>
            <a:r>
              <a:rPr lang="en-US" sz="1800" dirty="0">
                <a:latin typeface="Montserrat Light" pitchFamily="50" charset="0"/>
              </a:rPr>
              <a:t>lo </a:t>
            </a:r>
            <a:r>
              <a:rPr lang="en-US" sz="1800" dirty="0" smtClean="0">
                <a:latin typeface="Montserrat Light" pitchFamily="50" charset="0"/>
              </a:rPr>
              <a:t>que </a:t>
            </a:r>
            <a:r>
              <a:rPr lang="en-US" sz="1800" dirty="0" err="1" smtClean="0">
                <a:latin typeface="Montserrat Light" pitchFamily="50" charset="0"/>
              </a:rPr>
              <a:t>cada</a:t>
            </a:r>
            <a:r>
              <a:rPr lang="en-US" sz="1800" dirty="0" smtClean="0">
                <a:latin typeface="Montserrat Light" pitchFamily="50" charset="0"/>
              </a:rPr>
              <a:t> persona </a:t>
            </a:r>
            <a:r>
              <a:rPr lang="en-US" sz="1800" b="1" dirty="0" err="1" smtClean="0">
                <a:latin typeface="Montserrat Light" pitchFamily="50" charset="0"/>
              </a:rPr>
              <a:t>es</a:t>
            </a:r>
            <a:r>
              <a:rPr lang="en-US" sz="1800" dirty="0" smtClean="0">
                <a:latin typeface="Montserrat Light" pitchFamily="50" charset="0"/>
              </a:rPr>
              <a:t>, </a:t>
            </a:r>
            <a:r>
              <a:rPr lang="en-US" sz="1800" dirty="0" err="1" smtClean="0">
                <a:latin typeface="Montserrat Light" pitchFamily="50" charset="0"/>
              </a:rPr>
              <a:t>más</a:t>
            </a:r>
            <a:r>
              <a:rPr lang="en-US" sz="1800" dirty="0" smtClean="0">
                <a:latin typeface="Montserrat Light" pitchFamily="50" charset="0"/>
              </a:rPr>
              <a:t> que </a:t>
            </a:r>
            <a:r>
              <a:rPr lang="en-US" sz="1800" dirty="0" err="1" smtClean="0">
                <a:latin typeface="Montserrat Light" pitchFamily="50" charset="0"/>
              </a:rPr>
              <a:t>en</a:t>
            </a:r>
            <a:r>
              <a:rPr lang="en-US" sz="1800" dirty="0" smtClean="0">
                <a:latin typeface="Montserrat Light" pitchFamily="50" charset="0"/>
              </a:rPr>
              <a:t> lo que </a:t>
            </a:r>
            <a:r>
              <a:rPr lang="en-US" sz="1800" dirty="0" err="1" smtClean="0">
                <a:latin typeface="Montserrat Light" pitchFamily="50" charset="0"/>
              </a:rPr>
              <a:t>sabe</a:t>
            </a:r>
            <a:r>
              <a:rPr lang="en-US" sz="1800" dirty="0" smtClean="0">
                <a:latin typeface="Montserrat Light" pitchFamily="50" charset="0"/>
              </a:rPr>
              <a:t>.</a:t>
            </a:r>
          </a:p>
        </p:txBody>
      </p:sp>
      <p:graphicFrame>
        <p:nvGraphicFramePr>
          <p:cNvPr id="10" name="1 Gráfico"/>
          <p:cNvGraphicFramePr>
            <a:graphicFrameLocks/>
          </p:cNvGraphicFramePr>
          <p:nvPr>
            <p:extLst>
              <p:ext uri="{D42A27DB-BD31-4B8C-83A1-F6EECF244321}">
                <p14:modId xmlns:p14="http://schemas.microsoft.com/office/powerpoint/2010/main" val="3637306669"/>
              </p:ext>
            </p:extLst>
          </p:nvPr>
        </p:nvGraphicFramePr>
        <p:xfrm>
          <a:off x="306488" y="3233416"/>
          <a:ext cx="12301550" cy="634478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19835847"/>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descr="C:\Users\NP900X3C\Dropbox\Impact Hub DF\Diseño\4b45046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021145"/>
            <a:ext cx="13004800" cy="7732455"/>
          </a:xfrm>
          <a:prstGeom prst="rect">
            <a:avLst/>
          </a:prstGeom>
          <a:noFill/>
          <a:extLst>
            <a:ext uri="{909E8E84-426E-40DD-AFC4-6F175D3DCCD1}">
              <a14:hiddenFill xmlns:a14="http://schemas.microsoft.com/office/drawing/2010/main">
                <a:solidFill>
                  <a:srgbClr val="FFFFFF"/>
                </a:solidFill>
              </a14:hiddenFill>
            </a:ext>
          </a:extLst>
        </p:spPr>
      </p:pic>
      <p:sp>
        <p:nvSpPr>
          <p:cNvPr id="3" name="Shape 135"/>
          <p:cNvSpPr/>
          <p:nvPr/>
        </p:nvSpPr>
        <p:spPr>
          <a:xfrm>
            <a:off x="438994" y="294362"/>
            <a:ext cx="10632829" cy="129170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defTabSz="778933">
              <a:lnSpc>
                <a:spcPct val="70000"/>
              </a:lnSpc>
              <a:defRPr sz="9000" b="1">
                <a:latin typeface="Helvetica"/>
                <a:ea typeface="Helvetica"/>
                <a:cs typeface="Helvetica"/>
                <a:sym typeface="Helvetica"/>
              </a:defRPr>
            </a:pPr>
            <a:r>
              <a:rPr lang="es-CO" sz="5400" dirty="0">
                <a:latin typeface="Montserrat Extra Bold" panose="00000900000000000000" pitchFamily="50" charset="0"/>
              </a:rPr>
              <a:t>RESULTADOS ANTERIORES: POTENCIAL </a:t>
            </a:r>
            <a:r>
              <a:rPr lang="es-CO" sz="5400" dirty="0" smtClean="0">
                <a:latin typeface="Montserrat Extra Bold" panose="00000900000000000000" pitchFamily="50" charset="0"/>
              </a:rPr>
              <a:t>PROMEDIO</a:t>
            </a:r>
          </a:p>
        </p:txBody>
      </p:sp>
      <p:grpSp>
        <p:nvGrpSpPr>
          <p:cNvPr id="4" name="3 Grupo"/>
          <p:cNvGrpSpPr/>
          <p:nvPr/>
        </p:nvGrpSpPr>
        <p:grpSpPr>
          <a:xfrm>
            <a:off x="-23453" y="1684114"/>
            <a:ext cx="2785704" cy="343666"/>
            <a:chOff x="-8692" y="4855605"/>
            <a:chExt cx="4074317" cy="343666"/>
          </a:xfrm>
        </p:grpSpPr>
        <p:sp>
          <p:nvSpPr>
            <p:cNvPr id="5" name="Shape 136"/>
            <p:cNvSpPr/>
            <p:nvPr/>
          </p:nvSpPr>
          <p:spPr>
            <a:xfrm>
              <a:off x="-8692" y="4855605"/>
              <a:ext cx="4074317" cy="343666"/>
            </a:xfrm>
            <a:prstGeom prst="rect">
              <a:avLst/>
            </a:prstGeom>
            <a:solidFill>
              <a:srgbClr val="1CE9D5">
                <a:alpha val="85000"/>
              </a:srgbClr>
            </a:solidFill>
            <a:ln w="12700">
              <a:miter lim="400000"/>
            </a:ln>
          </p:spPr>
          <p:txBody>
            <a:bodyPr lIns="50800" tIns="50800" rIns="50800" bIns="50800" anchor="ctr"/>
            <a:lstStyle/>
            <a:p>
              <a:pPr>
                <a:defRPr sz="2400">
                  <a:solidFill>
                    <a:srgbClr val="E645FA"/>
                  </a:solidFill>
                </a:defRPr>
              </a:pPr>
              <a:endParaRPr dirty="0"/>
            </a:p>
          </p:txBody>
        </p:sp>
        <p:sp>
          <p:nvSpPr>
            <p:cNvPr id="6" name="5 Rectángulo"/>
            <p:cNvSpPr/>
            <p:nvPr/>
          </p:nvSpPr>
          <p:spPr>
            <a:xfrm>
              <a:off x="50839" y="4860717"/>
              <a:ext cx="2327149" cy="338554"/>
            </a:xfrm>
            <a:prstGeom prst="rect">
              <a:avLst/>
            </a:prstGeom>
          </p:spPr>
          <p:txBody>
            <a:bodyPr wrap="square">
              <a:spAutoFit/>
            </a:bodyPr>
            <a:lstStyle/>
            <a:p>
              <a:endParaRPr lang="en-US" sz="1600" dirty="0"/>
            </a:p>
          </p:txBody>
        </p:sp>
      </p:grpSp>
      <p:sp>
        <p:nvSpPr>
          <p:cNvPr id="8" name="7 Rectángulo"/>
          <p:cNvSpPr/>
          <p:nvPr/>
        </p:nvSpPr>
        <p:spPr>
          <a:xfrm>
            <a:off x="438994" y="2304886"/>
            <a:ext cx="10419506" cy="1015663"/>
          </a:xfrm>
          <a:prstGeom prst="rect">
            <a:avLst/>
          </a:prstGeom>
        </p:spPr>
        <p:txBody>
          <a:bodyPr wrap="square">
            <a:spAutoFit/>
          </a:bodyPr>
          <a:lstStyle/>
          <a:p>
            <a:pPr algn="just"/>
            <a:r>
              <a:rPr lang="es-CO" sz="2000" dirty="0">
                <a:latin typeface="Montserrat Extra Bold" pitchFamily="50" charset="0"/>
              </a:rPr>
              <a:t>EJEMPLO DEL PROGRAMA ANTERIOR:</a:t>
            </a:r>
          </a:p>
          <a:p>
            <a:pPr algn="just"/>
            <a:r>
              <a:rPr lang="es-CO" sz="2000" dirty="0" smtClean="0">
                <a:latin typeface="Montserrat Extra Bold" pitchFamily="50" charset="0"/>
              </a:rPr>
              <a:t>Se evalúa: </a:t>
            </a:r>
            <a:r>
              <a:rPr lang="es-CO" sz="2000" dirty="0">
                <a:latin typeface="Montserrat Light" pitchFamily="50" charset="0"/>
              </a:rPr>
              <a:t>De 0 a 10, ¿qué tantas herramientas, </a:t>
            </a:r>
            <a:r>
              <a:rPr lang="es-CO" sz="2000" dirty="0" smtClean="0">
                <a:latin typeface="Montserrat Light" pitchFamily="50" charset="0"/>
              </a:rPr>
              <a:t>experiencias, motivación </a:t>
            </a:r>
            <a:r>
              <a:rPr lang="es-CO" sz="2000" dirty="0">
                <a:latin typeface="Montserrat Light" pitchFamily="50" charset="0"/>
              </a:rPr>
              <a:t>y conocimientos </a:t>
            </a:r>
            <a:r>
              <a:rPr lang="es-CO" sz="2000" dirty="0" smtClean="0">
                <a:latin typeface="Montserrat Light" pitchFamily="50" charset="0"/>
              </a:rPr>
              <a:t>tiene </a:t>
            </a:r>
            <a:r>
              <a:rPr lang="es-CO" sz="2000" dirty="0">
                <a:latin typeface="Montserrat Light" pitchFamily="50" charset="0"/>
              </a:rPr>
              <a:t>para </a:t>
            </a:r>
            <a:r>
              <a:rPr lang="es-CO" sz="2000" dirty="0" smtClean="0">
                <a:latin typeface="Montserrat Light" pitchFamily="50" charset="0"/>
              </a:rPr>
              <a:t>desarrollar esta habilidad? </a:t>
            </a:r>
          </a:p>
        </p:txBody>
      </p:sp>
      <p:graphicFrame>
        <p:nvGraphicFramePr>
          <p:cNvPr id="11" name="2 Gráfico"/>
          <p:cNvGraphicFramePr>
            <a:graphicFrameLocks/>
          </p:cNvGraphicFramePr>
          <p:nvPr>
            <p:extLst>
              <p:ext uri="{D42A27DB-BD31-4B8C-83A1-F6EECF244321}">
                <p14:modId xmlns:p14="http://schemas.microsoft.com/office/powerpoint/2010/main" val="2759304298"/>
              </p:ext>
            </p:extLst>
          </p:nvPr>
        </p:nvGraphicFramePr>
        <p:xfrm>
          <a:off x="239397" y="3238500"/>
          <a:ext cx="12485746" cy="558733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5771534"/>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1" descr="C:\Users\NP900X3C\Dropbox\Impact Hub DF\Diseño\black-and-white-city-houses-skyline-landscape.jpg"/>
          <p:cNvPicPr>
            <a:picLocks noChangeAspect="1" noChangeArrowheads="1"/>
          </p:cNvPicPr>
          <p:nvPr/>
        </p:nvPicPr>
        <p:blipFill rotWithShape="1">
          <a:blip r:embed="rId3">
            <a:extLst>
              <a:ext uri="{28A0092B-C50C-407E-A947-70E740481C1C}">
                <a14:useLocalDpi xmlns:a14="http://schemas.microsoft.com/office/drawing/2010/main" val="0"/>
              </a:ext>
            </a:extLst>
          </a:blip>
          <a:srcRect b="9345"/>
          <a:stretch/>
        </p:blipFill>
        <p:spPr bwMode="auto">
          <a:xfrm>
            <a:off x="0" y="3584107"/>
            <a:ext cx="13024781" cy="6169493"/>
          </a:xfrm>
          <a:prstGeom prst="rect">
            <a:avLst/>
          </a:prstGeom>
          <a:noFill/>
          <a:extLst>
            <a:ext uri="{909E8E84-426E-40DD-AFC4-6F175D3DCCD1}">
              <a14:hiddenFill xmlns:a14="http://schemas.microsoft.com/office/drawing/2010/main">
                <a:solidFill>
                  <a:srgbClr val="FFFFFF"/>
                </a:solidFill>
              </a14:hiddenFill>
            </a:ext>
          </a:extLst>
        </p:spPr>
      </p:pic>
      <p:sp>
        <p:nvSpPr>
          <p:cNvPr id="11" name="Shape 151"/>
          <p:cNvSpPr/>
          <p:nvPr/>
        </p:nvSpPr>
        <p:spPr>
          <a:xfrm>
            <a:off x="613483" y="569188"/>
            <a:ext cx="11589406" cy="91242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defTabSz="778933">
              <a:lnSpc>
                <a:spcPct val="70000"/>
              </a:lnSpc>
              <a:defRPr sz="8000" b="1">
                <a:latin typeface="Helvetica"/>
                <a:ea typeface="Helvetica"/>
                <a:cs typeface="Helvetica"/>
                <a:sym typeface="Helvetica"/>
              </a:defRPr>
            </a:pPr>
            <a:r>
              <a:rPr lang="es-CO" sz="7200" dirty="0" smtClean="0">
                <a:latin typeface="Montserrat Semi Bold" panose="00000700000000000000" pitchFamily="50" charset="0"/>
              </a:rPr>
              <a:t>¿Quién está detrás de</a:t>
            </a:r>
          </a:p>
        </p:txBody>
      </p:sp>
      <p:sp>
        <p:nvSpPr>
          <p:cNvPr id="12" name="Shape 152"/>
          <p:cNvSpPr/>
          <p:nvPr/>
        </p:nvSpPr>
        <p:spPr>
          <a:xfrm>
            <a:off x="-1" y="2563954"/>
            <a:ext cx="1951913" cy="250026"/>
          </a:xfrm>
          <a:prstGeom prst="rect">
            <a:avLst/>
          </a:prstGeom>
          <a:solidFill>
            <a:srgbClr val="1CE9D5">
              <a:alpha val="85000"/>
            </a:srgbClr>
          </a:solidFill>
          <a:ln w="12700">
            <a:miter lim="400000"/>
          </a:ln>
        </p:spPr>
        <p:txBody>
          <a:bodyPr lIns="50800" tIns="50800" rIns="50800" bIns="50800" anchor="ctr"/>
          <a:lstStyle/>
          <a:p>
            <a:pPr>
              <a:defRPr sz="2400">
                <a:solidFill>
                  <a:srgbClr val="E645FA"/>
                </a:solidFill>
              </a:defRPr>
            </a:pPr>
            <a:endParaRPr dirty="0"/>
          </a:p>
        </p:txBody>
      </p:sp>
      <p:sp>
        <p:nvSpPr>
          <p:cNvPr id="13" name="Shape 137"/>
          <p:cNvSpPr/>
          <p:nvPr/>
        </p:nvSpPr>
        <p:spPr>
          <a:xfrm>
            <a:off x="3757350" y="5910625"/>
            <a:ext cx="8418640" cy="287258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just"/>
            <a:r>
              <a:rPr lang="es-CO" sz="1800" dirty="0" smtClean="0">
                <a:solidFill>
                  <a:schemeClr val="tx1">
                    <a:lumMod val="85000"/>
                    <a:lumOff val="15000"/>
                  </a:schemeClr>
                </a:solidFill>
                <a:latin typeface="Montserrat SemiBold" pitchFamily="50" charset="0"/>
                <a:cs typeface="Helvetica" panose="020B0604020202020204" pitchFamily="34" charset="0"/>
              </a:rPr>
              <a:t>El </a:t>
            </a:r>
            <a:r>
              <a:rPr lang="es-CO" sz="1800" dirty="0" err="1" smtClean="0">
                <a:solidFill>
                  <a:schemeClr val="tx1">
                    <a:lumMod val="85000"/>
                    <a:lumOff val="15000"/>
                  </a:schemeClr>
                </a:solidFill>
                <a:latin typeface="Montserrat SemiBold" pitchFamily="50" charset="0"/>
                <a:cs typeface="Helvetica" panose="020B0604020202020204" pitchFamily="34" charset="0"/>
              </a:rPr>
              <a:t>Impact</a:t>
            </a:r>
            <a:r>
              <a:rPr lang="es-CO" sz="1800" dirty="0" smtClean="0">
                <a:solidFill>
                  <a:schemeClr val="tx1">
                    <a:lumMod val="85000"/>
                    <a:lumOff val="15000"/>
                  </a:schemeClr>
                </a:solidFill>
                <a:latin typeface="Montserrat SemiBold" pitchFamily="50" charset="0"/>
                <a:cs typeface="Helvetica" panose="020B0604020202020204" pitchFamily="34" charset="0"/>
              </a:rPr>
              <a:t> </a:t>
            </a:r>
            <a:r>
              <a:rPr lang="es-CO" sz="1800" dirty="0" err="1" smtClean="0">
                <a:solidFill>
                  <a:schemeClr val="tx1">
                    <a:lumMod val="85000"/>
                    <a:lumOff val="15000"/>
                  </a:schemeClr>
                </a:solidFill>
                <a:latin typeface="Montserrat SemiBold" pitchFamily="50" charset="0"/>
                <a:cs typeface="Helvetica" panose="020B0604020202020204" pitchFamily="34" charset="0"/>
              </a:rPr>
              <a:t>Hub</a:t>
            </a:r>
            <a:r>
              <a:rPr lang="es-CO" sz="1800" dirty="0" smtClean="0">
                <a:solidFill>
                  <a:schemeClr val="tx1">
                    <a:lumMod val="85000"/>
                    <a:lumOff val="15000"/>
                  </a:schemeClr>
                </a:solidFill>
                <a:latin typeface="Montserrat SemiBold" pitchFamily="50" charset="0"/>
                <a:cs typeface="Helvetica" panose="020B0604020202020204" pitchFamily="34" charset="0"/>
              </a:rPr>
              <a:t> es una red global de más de 15,000 emprendedores e innovadores en 85+ oficinas alrededor del mundo. Durante 12 años, el </a:t>
            </a:r>
            <a:r>
              <a:rPr lang="es-CO" sz="1800" dirty="0" err="1" smtClean="0">
                <a:solidFill>
                  <a:schemeClr val="tx1">
                    <a:lumMod val="85000"/>
                    <a:lumOff val="15000"/>
                  </a:schemeClr>
                </a:solidFill>
                <a:latin typeface="Montserrat SemiBold" pitchFamily="50" charset="0"/>
                <a:cs typeface="Helvetica" panose="020B0604020202020204" pitchFamily="34" charset="0"/>
              </a:rPr>
              <a:t>Impact</a:t>
            </a:r>
            <a:r>
              <a:rPr lang="es-CO" sz="1800" dirty="0" smtClean="0">
                <a:solidFill>
                  <a:schemeClr val="tx1">
                    <a:lumMod val="85000"/>
                    <a:lumOff val="15000"/>
                  </a:schemeClr>
                </a:solidFill>
                <a:latin typeface="Montserrat SemiBold" pitchFamily="50" charset="0"/>
                <a:cs typeface="Helvetica" panose="020B0604020202020204" pitchFamily="34" charset="0"/>
              </a:rPr>
              <a:t> </a:t>
            </a:r>
            <a:r>
              <a:rPr lang="es-CO" sz="1800" dirty="0" err="1" smtClean="0">
                <a:solidFill>
                  <a:schemeClr val="tx1">
                    <a:lumMod val="85000"/>
                    <a:lumOff val="15000"/>
                  </a:schemeClr>
                </a:solidFill>
                <a:latin typeface="Montserrat SemiBold" pitchFamily="50" charset="0"/>
                <a:cs typeface="Helvetica" panose="020B0604020202020204" pitchFamily="34" charset="0"/>
              </a:rPr>
              <a:t>Hub</a:t>
            </a:r>
            <a:r>
              <a:rPr lang="es-CO" sz="1800" dirty="0" smtClean="0">
                <a:solidFill>
                  <a:schemeClr val="tx1">
                    <a:lumMod val="85000"/>
                    <a:lumOff val="15000"/>
                  </a:schemeClr>
                </a:solidFill>
                <a:latin typeface="Montserrat SemiBold" pitchFamily="50" charset="0"/>
                <a:cs typeface="Helvetica" panose="020B0604020202020204" pitchFamily="34" charset="0"/>
              </a:rPr>
              <a:t> ha apoyado emprendedores, corporaciones, gobiernos e instituciones académicas creando comunidad, facilitando espacios de trabajo innovadores y entregando contenido enriquecedor. </a:t>
            </a:r>
          </a:p>
          <a:p>
            <a:pPr algn="just"/>
            <a:endParaRPr lang="es-CO" sz="1800" dirty="0" smtClean="0">
              <a:solidFill>
                <a:schemeClr val="tx1">
                  <a:lumMod val="85000"/>
                  <a:lumOff val="15000"/>
                </a:schemeClr>
              </a:solidFill>
              <a:latin typeface="Montserrat SemiBold" pitchFamily="50" charset="0"/>
              <a:cs typeface="Helvetica" panose="020B0604020202020204" pitchFamily="34" charset="0"/>
            </a:endParaRPr>
          </a:p>
          <a:p>
            <a:pPr algn="just"/>
            <a:r>
              <a:rPr lang="es-CO" sz="1800" dirty="0" smtClean="0">
                <a:solidFill>
                  <a:schemeClr val="tx1">
                    <a:lumMod val="85000"/>
                    <a:lumOff val="15000"/>
                  </a:schemeClr>
                </a:solidFill>
                <a:latin typeface="Montserrat SemiBold" pitchFamily="50" charset="0"/>
                <a:cs typeface="Helvetica" panose="020B0604020202020204" pitchFamily="34" charset="0"/>
              </a:rPr>
              <a:t>Cada </a:t>
            </a:r>
            <a:r>
              <a:rPr lang="es-CO" sz="1800" dirty="0" err="1" smtClean="0">
                <a:solidFill>
                  <a:schemeClr val="tx1">
                    <a:lumMod val="85000"/>
                    <a:lumOff val="15000"/>
                  </a:schemeClr>
                </a:solidFill>
                <a:latin typeface="Montserrat SemiBold" pitchFamily="50" charset="0"/>
                <a:cs typeface="Helvetica" panose="020B0604020202020204" pitchFamily="34" charset="0"/>
              </a:rPr>
              <a:t>Impact</a:t>
            </a:r>
            <a:r>
              <a:rPr lang="es-CO" sz="1800" dirty="0" smtClean="0">
                <a:solidFill>
                  <a:schemeClr val="tx1">
                    <a:lumMod val="85000"/>
                    <a:lumOff val="15000"/>
                  </a:schemeClr>
                </a:solidFill>
                <a:latin typeface="Montserrat SemiBold" pitchFamily="50" charset="0"/>
                <a:cs typeface="Helvetica" panose="020B0604020202020204" pitchFamily="34" charset="0"/>
              </a:rPr>
              <a:t> </a:t>
            </a:r>
            <a:r>
              <a:rPr lang="es-CO" sz="1800" dirty="0" err="1" smtClean="0">
                <a:solidFill>
                  <a:schemeClr val="tx1">
                    <a:lumMod val="85000"/>
                    <a:lumOff val="15000"/>
                  </a:schemeClr>
                </a:solidFill>
                <a:latin typeface="Montserrat SemiBold" pitchFamily="50" charset="0"/>
                <a:cs typeface="Helvetica" panose="020B0604020202020204" pitchFamily="34" charset="0"/>
              </a:rPr>
              <a:t>Hub</a:t>
            </a:r>
            <a:r>
              <a:rPr lang="es-CO" sz="1800" dirty="0" smtClean="0">
                <a:solidFill>
                  <a:schemeClr val="tx1">
                    <a:lumMod val="85000"/>
                    <a:lumOff val="15000"/>
                  </a:schemeClr>
                </a:solidFill>
                <a:latin typeface="Montserrat SemiBold" pitchFamily="50" charset="0"/>
                <a:cs typeface="Helvetica" panose="020B0604020202020204" pitchFamily="34" charset="0"/>
              </a:rPr>
              <a:t> alrededor del mundo apalanca el conocimiento de la red global y su experiencia local para tomar el liderazgo de un tema que mejora su sociedad. El </a:t>
            </a:r>
            <a:r>
              <a:rPr lang="es-CO" sz="1800" dirty="0" err="1" smtClean="0">
                <a:solidFill>
                  <a:schemeClr val="tx1">
                    <a:lumMod val="85000"/>
                    <a:lumOff val="15000"/>
                  </a:schemeClr>
                </a:solidFill>
                <a:latin typeface="Montserrat SemiBold" pitchFamily="50" charset="0"/>
                <a:cs typeface="Helvetica" panose="020B0604020202020204" pitchFamily="34" charset="0"/>
              </a:rPr>
              <a:t>Impact</a:t>
            </a:r>
            <a:r>
              <a:rPr lang="es-CO" sz="1800" dirty="0" smtClean="0">
                <a:solidFill>
                  <a:schemeClr val="tx1">
                    <a:lumMod val="85000"/>
                    <a:lumOff val="15000"/>
                  </a:schemeClr>
                </a:solidFill>
                <a:latin typeface="Montserrat SemiBold" pitchFamily="50" charset="0"/>
                <a:cs typeface="Helvetica" panose="020B0604020202020204" pitchFamily="34" charset="0"/>
              </a:rPr>
              <a:t> </a:t>
            </a:r>
            <a:r>
              <a:rPr lang="es-CO" sz="1800" dirty="0" err="1" smtClean="0">
                <a:solidFill>
                  <a:schemeClr val="tx1">
                    <a:lumMod val="85000"/>
                    <a:lumOff val="15000"/>
                  </a:schemeClr>
                </a:solidFill>
                <a:latin typeface="Montserrat SemiBold" pitchFamily="50" charset="0"/>
                <a:cs typeface="Helvetica" panose="020B0604020202020204" pitchFamily="34" charset="0"/>
              </a:rPr>
              <a:t>Hub</a:t>
            </a:r>
            <a:r>
              <a:rPr lang="es-CO" sz="1800" dirty="0" smtClean="0">
                <a:solidFill>
                  <a:schemeClr val="tx1">
                    <a:lumMod val="85000"/>
                    <a:lumOff val="15000"/>
                  </a:schemeClr>
                </a:solidFill>
                <a:latin typeface="Montserrat SemiBold" pitchFamily="50" charset="0"/>
                <a:cs typeface="Helvetica" panose="020B0604020202020204" pitchFamily="34" charset="0"/>
              </a:rPr>
              <a:t> Ciudad de México se enfoca en </a:t>
            </a:r>
            <a:r>
              <a:rPr lang="es-CO" sz="1800" dirty="0" err="1" smtClean="0">
                <a:solidFill>
                  <a:schemeClr val="tx1">
                    <a:lumMod val="85000"/>
                    <a:lumOff val="15000"/>
                  </a:schemeClr>
                </a:solidFill>
                <a:latin typeface="Montserrat SemiBold" pitchFamily="50" charset="0"/>
                <a:cs typeface="Helvetica" panose="020B0604020202020204" pitchFamily="34" charset="0"/>
              </a:rPr>
              <a:t>prototipar</a:t>
            </a:r>
            <a:r>
              <a:rPr lang="es-CO" sz="1800" dirty="0" smtClean="0">
                <a:solidFill>
                  <a:schemeClr val="tx1">
                    <a:lumMod val="85000"/>
                    <a:lumOff val="15000"/>
                  </a:schemeClr>
                </a:solidFill>
                <a:latin typeface="Montserrat SemiBold" pitchFamily="50" charset="0"/>
                <a:cs typeface="Helvetica" panose="020B0604020202020204" pitchFamily="34" charset="0"/>
              </a:rPr>
              <a:t> el desarrollo de talento del futuro</a:t>
            </a:r>
            <a:r>
              <a:rPr lang="es-CO" sz="1800" b="1" dirty="0" smtClean="0">
                <a:solidFill>
                  <a:schemeClr val="tx1">
                    <a:lumMod val="85000"/>
                    <a:lumOff val="15000"/>
                  </a:schemeClr>
                </a:solidFill>
                <a:latin typeface="Montserrat SemiBold" pitchFamily="50" charset="0"/>
                <a:cs typeface="Helvetica" panose="020B0604020202020204" pitchFamily="34" charset="0"/>
              </a:rPr>
              <a:t>.</a:t>
            </a:r>
          </a:p>
        </p:txBody>
      </p:sp>
      <p:pic>
        <p:nvPicPr>
          <p:cNvPr id="14" name="Picture 8" descr="C:\Users\NP900X3C\Dropbox\Impact Hub DF\Diseño\REDsquareP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3338" y="5959186"/>
            <a:ext cx="2856677" cy="2856677"/>
          </a:xfrm>
          <a:prstGeom prst="rect">
            <a:avLst/>
          </a:prstGeom>
          <a:noFill/>
          <a:extLst>
            <a:ext uri="{909E8E84-426E-40DD-AFC4-6F175D3DCCD1}">
              <a14:hiddenFill xmlns:a14="http://schemas.microsoft.com/office/drawing/2010/main">
                <a:solidFill>
                  <a:srgbClr val="FFFFFF"/>
                </a:solidFill>
              </a14:hiddenFill>
            </a:ext>
          </a:extLst>
        </p:spPr>
      </p:pic>
      <p:sp>
        <p:nvSpPr>
          <p:cNvPr id="15" name="14 Rectángulo"/>
          <p:cNvSpPr/>
          <p:nvPr/>
        </p:nvSpPr>
        <p:spPr>
          <a:xfrm>
            <a:off x="1370691" y="1481617"/>
            <a:ext cx="10012677" cy="1015663"/>
          </a:xfrm>
          <a:prstGeom prst="rect">
            <a:avLst/>
          </a:prstGeom>
        </p:spPr>
        <p:txBody>
          <a:bodyPr wrap="none">
            <a:spAutoFit/>
          </a:bodyPr>
          <a:lstStyle/>
          <a:p>
            <a:r>
              <a:rPr lang="en-US" sz="6000" dirty="0">
                <a:latin typeface="Montserrat ExtraLight" pitchFamily="50" charset="0"/>
              </a:rPr>
              <a:t>GLOBAL </a:t>
            </a:r>
            <a:r>
              <a:rPr lang="en-US" sz="6000" dirty="0" smtClean="0">
                <a:latin typeface="Montserrat ExtraLight" pitchFamily="50" charset="0"/>
              </a:rPr>
              <a:t>SKILLS </a:t>
            </a:r>
            <a:r>
              <a:rPr lang="en-US" sz="6000" dirty="0" smtClean="0">
                <a:latin typeface="Montserrat Semi Bold" pitchFamily="50" charset="0"/>
              </a:rPr>
              <a:t>TRAINING</a:t>
            </a:r>
            <a:endParaRPr lang="en-US" sz="6000" dirty="0">
              <a:latin typeface="Montserrat Semi Bold" pitchFamily="50" charset="0"/>
            </a:endParaRPr>
          </a:p>
        </p:txBody>
      </p:sp>
      <p:sp>
        <p:nvSpPr>
          <p:cNvPr id="16" name="15 Rectángulo"/>
          <p:cNvSpPr/>
          <p:nvPr/>
        </p:nvSpPr>
        <p:spPr>
          <a:xfrm>
            <a:off x="11516835" y="1542139"/>
            <a:ext cx="659155" cy="992131"/>
          </a:xfrm>
          <a:prstGeom prst="rect">
            <a:avLst/>
          </a:prstGeom>
        </p:spPr>
        <p:txBody>
          <a:bodyPr wrap="none">
            <a:spAutoFit/>
          </a:bodyPr>
          <a:lstStyle/>
          <a:p>
            <a:pPr algn="l" defTabSz="778933">
              <a:lnSpc>
                <a:spcPct val="70000"/>
              </a:lnSpc>
              <a:defRPr sz="8000" b="1">
                <a:latin typeface="Helvetica"/>
                <a:ea typeface="Helvetica"/>
                <a:cs typeface="Helvetica"/>
                <a:sym typeface="Helvetica"/>
              </a:defRPr>
            </a:pPr>
            <a:r>
              <a:rPr lang="es-CO" dirty="0" smtClean="0">
                <a:latin typeface="Montserrat Semi Bold" panose="00000700000000000000" pitchFamily="50" charset="0"/>
              </a:rPr>
              <a:t>?</a:t>
            </a:r>
            <a:endParaRPr lang="es-CO" dirty="0">
              <a:latin typeface="Montserrat Semi Bold" panose="00000700000000000000" pitchFamily="50" charset="0"/>
            </a:endParaRPr>
          </a:p>
        </p:txBody>
      </p:sp>
      <p:pic>
        <p:nvPicPr>
          <p:cNvPr id="17" name="logo_negro.png"/>
          <p:cNvPicPr>
            <a:picLocks noChangeAspect="1"/>
          </p:cNvPicPr>
          <p:nvPr/>
        </p:nvPicPr>
        <p:blipFill>
          <a:blip r:embed="rId5">
            <a:extLst/>
          </a:blip>
          <a:stretch>
            <a:fillRect/>
          </a:stretch>
        </p:blipFill>
        <p:spPr>
          <a:xfrm>
            <a:off x="613484" y="3052335"/>
            <a:ext cx="2846532" cy="797029"/>
          </a:xfrm>
          <a:prstGeom prst="rect">
            <a:avLst/>
          </a:prstGeom>
          <a:ln w="12700">
            <a:miter lim="400000"/>
          </a:ln>
        </p:spPr>
      </p:pic>
      <p:sp>
        <p:nvSpPr>
          <p:cNvPr id="18" name="17 Rectángulo"/>
          <p:cNvSpPr/>
          <p:nvPr/>
        </p:nvSpPr>
        <p:spPr>
          <a:xfrm>
            <a:off x="3718933" y="3028362"/>
            <a:ext cx="8418640" cy="2585323"/>
          </a:xfrm>
          <a:prstGeom prst="rect">
            <a:avLst/>
          </a:prstGeom>
        </p:spPr>
        <p:txBody>
          <a:bodyPr wrap="square">
            <a:spAutoFit/>
          </a:bodyPr>
          <a:lstStyle/>
          <a:p>
            <a:pPr algn="just"/>
            <a:r>
              <a:rPr lang="es-CO" sz="1800" dirty="0">
                <a:solidFill>
                  <a:schemeClr val="tx1">
                    <a:lumMod val="85000"/>
                    <a:lumOff val="15000"/>
                  </a:schemeClr>
                </a:solidFill>
                <a:latin typeface="Montserrat SemiBold" pitchFamily="50" charset="0"/>
                <a:cs typeface="Helvetica" panose="020B0604020202020204" pitchFamily="34" charset="0"/>
              </a:rPr>
              <a:t>Un modelo de desarrollo de talento con el que creamos experiencias de aprendizaje relevantes y efectivas para transformar las generaciones de hoy en los líderes del mañana. </a:t>
            </a:r>
            <a:endParaRPr lang="es-CO" sz="1800" dirty="0" smtClean="0">
              <a:solidFill>
                <a:schemeClr val="tx1">
                  <a:lumMod val="85000"/>
                  <a:lumOff val="15000"/>
                </a:schemeClr>
              </a:solidFill>
              <a:latin typeface="Montserrat SemiBold" pitchFamily="50" charset="0"/>
              <a:cs typeface="Helvetica" panose="020B0604020202020204" pitchFamily="34" charset="0"/>
            </a:endParaRPr>
          </a:p>
          <a:p>
            <a:pPr algn="just"/>
            <a:endParaRPr lang="es-CO" sz="1800" dirty="0">
              <a:solidFill>
                <a:schemeClr val="tx1">
                  <a:lumMod val="85000"/>
                  <a:lumOff val="15000"/>
                </a:schemeClr>
              </a:solidFill>
              <a:latin typeface="Montserrat SemiBold" pitchFamily="50" charset="0"/>
              <a:cs typeface="Helvetica" panose="020B0604020202020204" pitchFamily="34" charset="0"/>
            </a:endParaRPr>
          </a:p>
          <a:p>
            <a:pPr algn="just"/>
            <a:r>
              <a:rPr lang="es-CO" sz="1800" dirty="0" smtClean="0">
                <a:solidFill>
                  <a:schemeClr val="tx1">
                    <a:lumMod val="85000"/>
                    <a:lumOff val="15000"/>
                  </a:schemeClr>
                </a:solidFill>
                <a:latin typeface="Montserrat SemiBold" pitchFamily="50" charset="0"/>
                <a:cs typeface="Helvetica" panose="020B0604020202020204" pitchFamily="34" charset="0"/>
              </a:rPr>
              <a:t>Creemos que las habilidades de un emprendedor exitoso </a:t>
            </a:r>
            <a:r>
              <a:rPr lang="es-CO" sz="1800" dirty="0">
                <a:solidFill>
                  <a:schemeClr val="tx1">
                    <a:lumMod val="85000"/>
                    <a:lumOff val="15000"/>
                  </a:schemeClr>
                </a:solidFill>
                <a:latin typeface="Montserrat SemiBold" pitchFamily="50" charset="0"/>
                <a:cs typeface="Helvetica" panose="020B0604020202020204" pitchFamily="34" charset="0"/>
              </a:rPr>
              <a:t>también potencian el éxito </a:t>
            </a:r>
            <a:r>
              <a:rPr lang="es-CO" sz="1800" dirty="0" smtClean="0">
                <a:solidFill>
                  <a:schemeClr val="tx1">
                    <a:lumMod val="85000"/>
                    <a:lumOff val="15000"/>
                  </a:schemeClr>
                </a:solidFill>
                <a:latin typeface="Montserrat SemiBold" pitchFamily="50" charset="0"/>
                <a:cs typeface="Helvetica" panose="020B0604020202020204" pitchFamily="34" charset="0"/>
              </a:rPr>
              <a:t>de no-emprendedores en </a:t>
            </a:r>
            <a:r>
              <a:rPr lang="es-CO" sz="1800" dirty="0">
                <a:solidFill>
                  <a:schemeClr val="tx1">
                    <a:lumMod val="85000"/>
                    <a:lumOff val="15000"/>
                  </a:schemeClr>
                </a:solidFill>
                <a:latin typeface="Montserrat SemiBold" pitchFamily="50" charset="0"/>
                <a:cs typeface="Helvetica" panose="020B0604020202020204" pitchFamily="34" charset="0"/>
              </a:rPr>
              <a:t>el </a:t>
            </a:r>
            <a:r>
              <a:rPr lang="es-CO" sz="1800" dirty="0" smtClean="0">
                <a:solidFill>
                  <a:schemeClr val="tx1">
                    <a:lumMod val="85000"/>
                    <a:lumOff val="15000"/>
                  </a:schemeClr>
                </a:solidFill>
                <a:latin typeface="Montserrat SemiBold" pitchFamily="50" charset="0"/>
                <a:cs typeface="Helvetica" panose="020B0604020202020204" pitchFamily="34" charset="0"/>
              </a:rPr>
              <a:t>sector </a:t>
            </a:r>
            <a:r>
              <a:rPr lang="es-CO" sz="1800" dirty="0">
                <a:solidFill>
                  <a:schemeClr val="tx1">
                    <a:lumMod val="85000"/>
                    <a:lumOff val="15000"/>
                  </a:schemeClr>
                </a:solidFill>
                <a:latin typeface="Montserrat SemiBold" pitchFamily="50" charset="0"/>
                <a:cs typeface="Helvetica" panose="020B0604020202020204" pitchFamily="34" charset="0"/>
              </a:rPr>
              <a:t>corporativo, y en la vida personal. Por eso, </a:t>
            </a:r>
            <a:r>
              <a:rPr lang="es-CO" sz="1800" dirty="0" err="1">
                <a:solidFill>
                  <a:schemeClr val="tx1">
                    <a:lumMod val="85000"/>
                    <a:lumOff val="15000"/>
                  </a:schemeClr>
                </a:solidFill>
                <a:latin typeface="Montserrat SemiBold" pitchFamily="50" charset="0"/>
                <a:cs typeface="Helvetica" panose="020B0604020202020204" pitchFamily="34" charset="0"/>
              </a:rPr>
              <a:t>Skill</a:t>
            </a:r>
            <a:r>
              <a:rPr lang="es-CO" sz="1800" dirty="0">
                <a:solidFill>
                  <a:schemeClr val="tx1">
                    <a:lumMod val="85000"/>
                    <a:lumOff val="15000"/>
                  </a:schemeClr>
                </a:solidFill>
                <a:latin typeface="Montserrat SemiBold" pitchFamily="50" charset="0"/>
                <a:cs typeface="Helvetica" panose="020B0604020202020204" pitchFamily="34" charset="0"/>
              </a:rPr>
              <a:t> Up se enfoca en ayudarte a desarrollar habilidades de alto desempeño que un emprendedor exitoso utiliza para pensar, actuar, interactuar y actualizarse. </a:t>
            </a:r>
          </a:p>
        </p:txBody>
      </p:sp>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NP900X3C\Dropbox\Impact Hub DF\Diseño\beach (800x683).jpg"/>
          <p:cNvPicPr>
            <a:picLocks noChangeAspect="1" noChangeArrowheads="1"/>
          </p:cNvPicPr>
          <p:nvPr/>
        </p:nvPicPr>
        <p:blipFill rotWithShape="1">
          <a:blip r:embed="rId3">
            <a:extLst>
              <a:ext uri="{28A0092B-C50C-407E-A947-70E740481C1C}">
                <a14:useLocalDpi xmlns:a14="http://schemas.microsoft.com/office/drawing/2010/main" val="0"/>
              </a:ext>
            </a:extLst>
          </a:blip>
          <a:srcRect t="8172" b="3886"/>
          <a:stretch/>
        </p:blipFill>
        <p:spPr bwMode="auto">
          <a:xfrm>
            <a:off x="0" y="-1"/>
            <a:ext cx="12991021" cy="9753601"/>
          </a:xfrm>
          <a:prstGeom prst="rect">
            <a:avLst/>
          </a:prstGeom>
          <a:noFill/>
          <a:extLst>
            <a:ext uri="{909E8E84-426E-40DD-AFC4-6F175D3DCCD1}">
              <a14:hiddenFill xmlns:a14="http://schemas.microsoft.com/office/drawing/2010/main">
                <a:solidFill>
                  <a:srgbClr val="FFFFFF"/>
                </a:solidFill>
              </a14:hiddenFill>
            </a:ext>
          </a:extLst>
        </p:spPr>
      </p:pic>
      <p:sp>
        <p:nvSpPr>
          <p:cNvPr id="136" name="Shape 136"/>
          <p:cNvSpPr/>
          <p:nvPr/>
        </p:nvSpPr>
        <p:spPr>
          <a:xfrm>
            <a:off x="-57150" y="2712341"/>
            <a:ext cx="1951914" cy="250027"/>
          </a:xfrm>
          <a:prstGeom prst="rect">
            <a:avLst/>
          </a:prstGeom>
          <a:solidFill>
            <a:srgbClr val="1CE9D5">
              <a:alpha val="85000"/>
            </a:srgbClr>
          </a:solidFill>
          <a:ln w="12700">
            <a:miter lim="400000"/>
          </a:ln>
        </p:spPr>
        <p:txBody>
          <a:bodyPr lIns="50800" tIns="50800" rIns="50800" bIns="50800" anchor="ctr"/>
          <a:lstStyle/>
          <a:p>
            <a:pPr>
              <a:defRPr sz="2400">
                <a:solidFill>
                  <a:srgbClr val="E645FA"/>
                </a:solidFill>
              </a:defRPr>
            </a:pPr>
            <a:endParaRPr dirty="0"/>
          </a:p>
        </p:txBody>
      </p:sp>
      <p:sp>
        <p:nvSpPr>
          <p:cNvPr id="137" name="Shape 137"/>
          <p:cNvSpPr/>
          <p:nvPr/>
        </p:nvSpPr>
        <p:spPr>
          <a:xfrm>
            <a:off x="918807" y="3970480"/>
            <a:ext cx="11437316" cy="194925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a:r>
              <a:rPr lang="es-CO" sz="4000" b="1" dirty="0" smtClean="0">
                <a:solidFill>
                  <a:schemeClr val="tx1">
                    <a:lumMod val="85000"/>
                    <a:lumOff val="15000"/>
                  </a:schemeClr>
                </a:solidFill>
                <a:latin typeface="Montserrat Semi Bold" pitchFamily="50" charset="0"/>
                <a:cs typeface="Helvetica" panose="020B0604020202020204" pitchFamily="34" charset="0"/>
              </a:rPr>
              <a:t>1-10 asistentes: 17,000 MXN por persona</a:t>
            </a:r>
          </a:p>
          <a:p>
            <a:pPr algn="l"/>
            <a:r>
              <a:rPr lang="es-CO" sz="4000" b="1" dirty="0" smtClean="0">
                <a:solidFill>
                  <a:schemeClr val="tx1">
                    <a:lumMod val="85000"/>
                    <a:lumOff val="15000"/>
                  </a:schemeClr>
                </a:solidFill>
                <a:latin typeface="Montserrat Semi Bold" pitchFamily="50" charset="0"/>
                <a:cs typeface="Helvetica" panose="020B0604020202020204" pitchFamily="34" charset="0"/>
              </a:rPr>
              <a:t>11-20 más </a:t>
            </a:r>
            <a:r>
              <a:rPr lang="es-CO" sz="4000" b="1" dirty="0">
                <a:solidFill>
                  <a:schemeClr val="tx1">
                    <a:lumMod val="85000"/>
                    <a:lumOff val="15000"/>
                  </a:schemeClr>
                </a:solidFill>
                <a:latin typeface="Montserrat Semi Bold" pitchFamily="50" charset="0"/>
                <a:cs typeface="Helvetica" panose="020B0604020202020204" pitchFamily="34" charset="0"/>
              </a:rPr>
              <a:t>asistentes: </a:t>
            </a:r>
            <a:r>
              <a:rPr lang="es-CO" sz="4000" b="1" dirty="0" smtClean="0">
                <a:solidFill>
                  <a:schemeClr val="tx1">
                    <a:lumMod val="85000"/>
                    <a:lumOff val="15000"/>
                  </a:schemeClr>
                </a:solidFill>
                <a:latin typeface="Montserrat Semi Bold" pitchFamily="50" charset="0"/>
                <a:cs typeface="Helvetica" panose="020B0604020202020204" pitchFamily="34" charset="0"/>
              </a:rPr>
              <a:t>15,800 MXN por persona</a:t>
            </a:r>
          </a:p>
        </p:txBody>
      </p:sp>
      <p:sp>
        <p:nvSpPr>
          <p:cNvPr id="10" name="Shape 135"/>
          <p:cNvSpPr/>
          <p:nvPr/>
        </p:nvSpPr>
        <p:spPr>
          <a:xfrm>
            <a:off x="1157349" y="972249"/>
            <a:ext cx="8701892" cy="100239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defTabSz="778933">
              <a:lnSpc>
                <a:spcPct val="70000"/>
              </a:lnSpc>
              <a:defRPr sz="9000" b="1">
                <a:latin typeface="Helvetica"/>
                <a:ea typeface="Helvetica"/>
                <a:cs typeface="Helvetica"/>
                <a:sym typeface="Helvetica"/>
              </a:defRPr>
            </a:pPr>
            <a:r>
              <a:rPr lang="es-CO" sz="8000" dirty="0" smtClean="0">
                <a:latin typeface="Montserrat Extra Bold" panose="00000900000000000000" pitchFamily="50" charset="0"/>
              </a:rPr>
              <a:t>Precio</a:t>
            </a:r>
          </a:p>
        </p:txBody>
      </p:sp>
    </p:spTree>
    <p:extLst>
      <p:ext uri="{BB962C8B-B14F-4D97-AF65-F5344CB8AC3E}">
        <p14:creationId xmlns:p14="http://schemas.microsoft.com/office/powerpoint/2010/main" val="3116915751"/>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p:cNvPicPr>
            <a:picLocks noChangeAspect="1"/>
          </p:cNvPicPr>
          <p:nvPr/>
        </p:nvPicPr>
        <p:blipFill rotWithShape="1">
          <a:blip r:embed="rId3">
            <a:extLst>
              <a:ext uri="{28A0092B-C50C-407E-A947-70E740481C1C}">
                <a14:useLocalDpi xmlns:a14="http://schemas.microsoft.com/office/drawing/2010/main" val="0"/>
              </a:ext>
            </a:extLst>
          </a:blip>
          <a:srcRect t="13549" r="23197"/>
          <a:stretch/>
        </p:blipFill>
        <p:spPr>
          <a:xfrm>
            <a:off x="-1" y="0"/>
            <a:ext cx="13004801" cy="9755240"/>
          </a:xfrm>
          <a:prstGeom prst="rect">
            <a:avLst/>
          </a:prstGeom>
        </p:spPr>
      </p:pic>
      <p:sp>
        <p:nvSpPr>
          <p:cNvPr id="8" name="Shape 187"/>
          <p:cNvSpPr/>
          <p:nvPr/>
        </p:nvSpPr>
        <p:spPr>
          <a:xfrm>
            <a:off x="5666526" y="291005"/>
            <a:ext cx="1707199" cy="41036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defTabSz="778933">
              <a:defRPr sz="2000" b="1">
                <a:latin typeface="Helvetica"/>
                <a:ea typeface="Helvetica"/>
                <a:cs typeface="Helvetica"/>
                <a:sym typeface="Helvetica"/>
              </a:defRPr>
            </a:lvl1pPr>
          </a:lstStyle>
          <a:p>
            <a:r>
              <a:rPr lang="es-CO" dirty="0" smtClean="0">
                <a:solidFill>
                  <a:schemeClr val="tx1">
                    <a:lumMod val="50000"/>
                    <a:lumOff val="50000"/>
                  </a:schemeClr>
                </a:solidFill>
                <a:latin typeface="Montserrat Light" pitchFamily="50" charset="0"/>
              </a:rPr>
              <a:t>el problema</a:t>
            </a:r>
            <a:endParaRPr dirty="0">
              <a:solidFill>
                <a:schemeClr val="tx1">
                  <a:lumMod val="50000"/>
                  <a:lumOff val="50000"/>
                </a:schemeClr>
              </a:solidFill>
              <a:latin typeface="Montserrat Light" pitchFamily="50" charset="0"/>
            </a:endParaRPr>
          </a:p>
        </p:txBody>
      </p:sp>
      <p:sp>
        <p:nvSpPr>
          <p:cNvPr id="11" name="Shape 136"/>
          <p:cNvSpPr/>
          <p:nvPr/>
        </p:nvSpPr>
        <p:spPr>
          <a:xfrm>
            <a:off x="0" y="4333891"/>
            <a:ext cx="1951914" cy="250027"/>
          </a:xfrm>
          <a:prstGeom prst="rect">
            <a:avLst/>
          </a:prstGeom>
          <a:solidFill>
            <a:srgbClr val="1CE9D5">
              <a:alpha val="85000"/>
            </a:srgbClr>
          </a:solidFill>
          <a:ln w="12700">
            <a:miter lim="400000"/>
          </a:ln>
        </p:spPr>
        <p:txBody>
          <a:bodyPr lIns="50800" tIns="50800" rIns="50800" bIns="50800" anchor="ctr"/>
          <a:lstStyle/>
          <a:p>
            <a:pPr>
              <a:defRPr sz="2400">
                <a:solidFill>
                  <a:srgbClr val="E645FA"/>
                </a:solidFill>
              </a:defRPr>
            </a:pPr>
            <a:endParaRPr dirty="0"/>
          </a:p>
        </p:txBody>
      </p:sp>
      <p:sp>
        <p:nvSpPr>
          <p:cNvPr id="12" name="Shape 137"/>
          <p:cNvSpPr/>
          <p:nvPr/>
        </p:nvSpPr>
        <p:spPr>
          <a:xfrm>
            <a:off x="609596" y="4697114"/>
            <a:ext cx="7408989" cy="425757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a:r>
              <a:rPr lang="es-CO" sz="1800" b="1" dirty="0" smtClean="0">
                <a:solidFill>
                  <a:schemeClr val="tx1">
                    <a:lumMod val="85000"/>
                    <a:lumOff val="15000"/>
                  </a:schemeClr>
                </a:solidFill>
                <a:latin typeface="Montserrat ExtraLight" pitchFamily="50" charset="0"/>
                <a:cs typeface="Helvetica" panose="020B0604020202020204" pitchFamily="34" charset="0"/>
              </a:rPr>
              <a:t>¿Cómo avanzar tus proyectos de </a:t>
            </a:r>
            <a:r>
              <a:rPr lang="es-CO" sz="1800" b="1" dirty="0" err="1" smtClean="0">
                <a:solidFill>
                  <a:schemeClr val="tx1">
                    <a:lumMod val="85000"/>
                    <a:lumOff val="15000"/>
                  </a:schemeClr>
                </a:solidFill>
                <a:latin typeface="Montserrat ExtraLight" pitchFamily="50" charset="0"/>
                <a:cs typeface="Helvetica" panose="020B0604020202020204" pitchFamily="34" charset="0"/>
              </a:rPr>
              <a:t>intra</a:t>
            </a:r>
            <a:r>
              <a:rPr lang="es-CO" sz="1800" b="1" dirty="0" smtClean="0">
                <a:solidFill>
                  <a:schemeClr val="tx1">
                    <a:lumMod val="85000"/>
                    <a:lumOff val="15000"/>
                  </a:schemeClr>
                </a:solidFill>
                <a:latin typeface="Montserrat ExtraLight" pitchFamily="50" charset="0"/>
                <a:cs typeface="Helvetica" panose="020B0604020202020204" pitchFamily="34" charset="0"/>
              </a:rPr>
              <a:t>-emprendimiento más rápido en tiempos de cambio? </a:t>
            </a:r>
            <a:r>
              <a:rPr lang="es-CO" sz="1800" dirty="0" smtClean="0">
                <a:solidFill>
                  <a:schemeClr val="tx1">
                    <a:lumMod val="85000"/>
                    <a:lumOff val="15000"/>
                  </a:schemeClr>
                </a:solidFill>
                <a:latin typeface="Montserrat ExtraLight" pitchFamily="50" charset="0"/>
                <a:cs typeface="Helvetica" panose="020B0604020202020204" pitchFamily="34" charset="0"/>
              </a:rPr>
              <a:t>Si trabajas en un ambiente de innovación y crecimiento:</a:t>
            </a:r>
          </a:p>
          <a:p>
            <a:pPr algn="l"/>
            <a:endParaRPr lang="es-CO" sz="1800" dirty="0">
              <a:solidFill>
                <a:schemeClr val="tx1">
                  <a:lumMod val="85000"/>
                  <a:lumOff val="15000"/>
                </a:schemeClr>
              </a:solidFill>
              <a:latin typeface="Montserrat ExtraLight" pitchFamily="50" charset="0"/>
              <a:cs typeface="Helvetica" panose="020B0604020202020204" pitchFamily="34" charset="0"/>
            </a:endParaRPr>
          </a:p>
          <a:p>
            <a:pPr marL="285750" indent="-285750" algn="l">
              <a:buFont typeface="Arial" panose="020B0604020202020204" pitchFamily="34" charset="0"/>
              <a:buChar char="•"/>
            </a:pPr>
            <a:r>
              <a:rPr lang="es-CO" sz="1800" dirty="0">
                <a:solidFill>
                  <a:schemeClr val="tx1">
                    <a:lumMod val="85000"/>
                    <a:lumOff val="15000"/>
                  </a:schemeClr>
                </a:solidFill>
                <a:latin typeface="Montserrat ExtraLight" pitchFamily="50" charset="0"/>
                <a:cs typeface="Helvetica" panose="020B0604020202020204" pitchFamily="34" charset="0"/>
              </a:rPr>
              <a:t>e</a:t>
            </a:r>
            <a:r>
              <a:rPr lang="es-CO" sz="1800" dirty="0" smtClean="0">
                <a:solidFill>
                  <a:schemeClr val="tx1">
                    <a:lumMod val="85000"/>
                    <a:lumOff val="15000"/>
                  </a:schemeClr>
                </a:solidFill>
                <a:latin typeface="Montserrat ExtraLight" pitchFamily="50" charset="0"/>
                <a:cs typeface="Helvetica" panose="020B0604020202020204" pitchFamily="34" charset="0"/>
              </a:rPr>
              <a:t>xperimentas cambios y conflictos frecuentemente. </a:t>
            </a:r>
            <a:r>
              <a:rPr lang="es-CO" sz="1800" b="1" dirty="0" smtClean="0">
                <a:solidFill>
                  <a:schemeClr val="tx1">
                    <a:lumMod val="85000"/>
                    <a:lumOff val="15000"/>
                  </a:schemeClr>
                </a:solidFill>
                <a:latin typeface="Montserrat ExtraLight" pitchFamily="50" charset="0"/>
                <a:cs typeface="Helvetica" panose="020B0604020202020204" pitchFamily="34" charset="0"/>
              </a:rPr>
              <a:t>Desarrolla habilidades de aprendizaje rápido, resiliencia y gestión del cambio. </a:t>
            </a:r>
            <a:br>
              <a:rPr lang="es-CO" sz="1800" b="1" dirty="0" smtClean="0">
                <a:solidFill>
                  <a:schemeClr val="tx1">
                    <a:lumMod val="85000"/>
                    <a:lumOff val="15000"/>
                  </a:schemeClr>
                </a:solidFill>
                <a:latin typeface="Montserrat ExtraLight" pitchFamily="50" charset="0"/>
                <a:cs typeface="Helvetica" panose="020B0604020202020204" pitchFamily="34" charset="0"/>
              </a:rPr>
            </a:br>
            <a:endParaRPr lang="es-CO" sz="1800" b="1" dirty="0" smtClean="0">
              <a:solidFill>
                <a:schemeClr val="tx1">
                  <a:lumMod val="85000"/>
                  <a:lumOff val="15000"/>
                </a:schemeClr>
              </a:solidFill>
              <a:latin typeface="Montserrat ExtraLight" pitchFamily="50" charset="0"/>
              <a:cs typeface="Helvetica" panose="020B0604020202020204" pitchFamily="34" charset="0"/>
            </a:endParaRPr>
          </a:p>
          <a:p>
            <a:pPr marL="285750" indent="-285750" algn="l">
              <a:buFont typeface="Arial" panose="020B0604020202020204" pitchFamily="34" charset="0"/>
              <a:buChar char="•"/>
            </a:pPr>
            <a:r>
              <a:rPr lang="es-CO" sz="1800" dirty="0" smtClean="0">
                <a:solidFill>
                  <a:schemeClr val="tx1">
                    <a:lumMod val="85000"/>
                    <a:lumOff val="15000"/>
                  </a:schemeClr>
                </a:solidFill>
                <a:latin typeface="Montserrat ExtraLight" pitchFamily="50" charset="0"/>
                <a:cs typeface="Helvetica" panose="020B0604020202020204" pitchFamily="34" charset="0"/>
              </a:rPr>
              <a:t>tienes mayores cargas de trabajo, sientes fatiga y baja tu productividad. </a:t>
            </a:r>
            <a:r>
              <a:rPr lang="es-CO" sz="1800" b="1" dirty="0" smtClean="0">
                <a:solidFill>
                  <a:schemeClr val="tx1">
                    <a:lumMod val="85000"/>
                    <a:lumOff val="15000"/>
                  </a:schemeClr>
                </a:solidFill>
                <a:latin typeface="Montserrat ExtraLight" pitchFamily="50" charset="0"/>
                <a:cs typeface="Helvetica" panose="020B0604020202020204" pitchFamily="34" charset="0"/>
              </a:rPr>
              <a:t>Maneja tu energía física, tus hábitos, y tu capacidad de toma de decisiones para ser más productivo. </a:t>
            </a:r>
            <a:endParaRPr lang="es-CO" sz="1800" b="1" dirty="0">
              <a:solidFill>
                <a:schemeClr val="tx1">
                  <a:lumMod val="85000"/>
                  <a:lumOff val="15000"/>
                </a:schemeClr>
              </a:solidFill>
              <a:latin typeface="Montserrat ExtraLight" pitchFamily="50" charset="0"/>
              <a:cs typeface="Helvetica" panose="020B0604020202020204" pitchFamily="34" charset="0"/>
            </a:endParaRPr>
          </a:p>
          <a:p>
            <a:pPr algn="l"/>
            <a:endParaRPr lang="es-CO" sz="1800" dirty="0">
              <a:solidFill>
                <a:schemeClr val="tx1">
                  <a:lumMod val="85000"/>
                  <a:lumOff val="15000"/>
                </a:schemeClr>
              </a:solidFill>
              <a:latin typeface="Montserrat ExtraLight" pitchFamily="50" charset="0"/>
              <a:cs typeface="Helvetica" panose="020B0604020202020204" pitchFamily="34" charset="0"/>
            </a:endParaRPr>
          </a:p>
          <a:p>
            <a:pPr marL="285750" indent="-285750" algn="l">
              <a:buFont typeface="Arial" panose="020B0604020202020204" pitchFamily="34" charset="0"/>
              <a:buChar char="•"/>
            </a:pPr>
            <a:r>
              <a:rPr lang="es-CO" sz="1800" dirty="0" smtClean="0">
                <a:solidFill>
                  <a:schemeClr val="tx1">
                    <a:lumMod val="85000"/>
                    <a:lumOff val="15000"/>
                  </a:schemeClr>
                </a:solidFill>
                <a:latin typeface="Montserrat ExtraLight" pitchFamily="50" charset="0"/>
                <a:cs typeface="Helvetica" panose="020B0604020202020204" pitchFamily="34" charset="0"/>
              </a:rPr>
              <a:t>tendrás que trabajar en equipos cambiantes y enfrentar retos nuevos. </a:t>
            </a:r>
            <a:r>
              <a:rPr lang="es-CO" sz="1800" b="1" dirty="0" smtClean="0">
                <a:solidFill>
                  <a:schemeClr val="tx1">
                    <a:lumMod val="85000"/>
                    <a:lumOff val="15000"/>
                  </a:schemeClr>
                </a:solidFill>
                <a:latin typeface="Montserrat ExtraLight" pitchFamily="50" charset="0"/>
                <a:cs typeface="Helvetica" panose="020B0604020202020204" pitchFamily="34" charset="0"/>
              </a:rPr>
              <a:t>Aprende a manejar los conflictos de manera productiva y a comunicarte asertivamente. </a:t>
            </a:r>
            <a:endParaRPr lang="es-CO" sz="1800" b="1" dirty="0">
              <a:solidFill>
                <a:schemeClr val="tx1">
                  <a:lumMod val="85000"/>
                  <a:lumOff val="15000"/>
                </a:schemeClr>
              </a:solidFill>
              <a:latin typeface="Montserrat ExtraLight" pitchFamily="50" charset="0"/>
              <a:cs typeface="Helvetica" panose="020B0604020202020204" pitchFamily="34" charset="0"/>
            </a:endParaRPr>
          </a:p>
        </p:txBody>
      </p:sp>
      <p:sp>
        <p:nvSpPr>
          <p:cNvPr id="13" name="Shape 135"/>
          <p:cNvSpPr/>
          <p:nvPr/>
        </p:nvSpPr>
        <p:spPr>
          <a:xfrm>
            <a:off x="582785" y="994618"/>
            <a:ext cx="9522509" cy="276671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defTabSz="778933">
              <a:lnSpc>
                <a:spcPct val="80000"/>
              </a:lnSpc>
              <a:defRPr sz="9000" b="1">
                <a:latin typeface="Helvetica"/>
                <a:ea typeface="Helvetica"/>
                <a:cs typeface="Helvetica"/>
                <a:sym typeface="Helvetica"/>
              </a:defRPr>
            </a:pPr>
            <a:r>
              <a:rPr lang="es-CO" sz="5400" dirty="0" smtClean="0">
                <a:latin typeface="Montserrat Extra Bold" panose="00000900000000000000" pitchFamily="50" charset="0"/>
              </a:rPr>
              <a:t>“A algunas personas no les gusta el cambio, pero si la alternativa es el desastre, debes abrazar el cambio.”</a:t>
            </a:r>
          </a:p>
        </p:txBody>
      </p:sp>
      <p:sp>
        <p:nvSpPr>
          <p:cNvPr id="14" name="13 Rectángulo"/>
          <p:cNvSpPr/>
          <p:nvPr/>
        </p:nvSpPr>
        <p:spPr>
          <a:xfrm>
            <a:off x="612496" y="3733032"/>
            <a:ext cx="5673348" cy="338554"/>
          </a:xfrm>
          <a:prstGeom prst="rect">
            <a:avLst/>
          </a:prstGeom>
        </p:spPr>
        <p:txBody>
          <a:bodyPr wrap="none">
            <a:spAutoFit/>
          </a:bodyPr>
          <a:lstStyle/>
          <a:p>
            <a:pPr algn="l"/>
            <a:r>
              <a:rPr lang="es-CO" sz="1600" dirty="0" smtClean="0">
                <a:solidFill>
                  <a:schemeClr val="tx1">
                    <a:lumMod val="85000"/>
                    <a:lumOff val="15000"/>
                  </a:schemeClr>
                </a:solidFill>
                <a:latin typeface="Montserrat ExtraLight" pitchFamily="50" charset="0"/>
                <a:cs typeface="Helvetica" panose="020B0604020202020204" pitchFamily="34" charset="0"/>
              </a:rPr>
              <a:t>- </a:t>
            </a:r>
            <a:r>
              <a:rPr lang="es-CO" sz="1600" dirty="0" err="1" smtClean="0">
                <a:solidFill>
                  <a:schemeClr val="tx1">
                    <a:lumMod val="85000"/>
                    <a:lumOff val="15000"/>
                  </a:schemeClr>
                </a:solidFill>
                <a:latin typeface="Montserrat ExtraLight" pitchFamily="50" charset="0"/>
                <a:cs typeface="Helvetica" panose="020B0604020202020204" pitchFamily="34" charset="0"/>
              </a:rPr>
              <a:t>Elon</a:t>
            </a:r>
            <a:r>
              <a:rPr lang="es-CO" sz="1600" dirty="0" smtClean="0">
                <a:solidFill>
                  <a:schemeClr val="tx1">
                    <a:lumMod val="85000"/>
                    <a:lumOff val="15000"/>
                  </a:schemeClr>
                </a:solidFill>
                <a:latin typeface="Montserrat ExtraLight" pitchFamily="50" charset="0"/>
                <a:cs typeface="Helvetica" panose="020B0604020202020204" pitchFamily="34" charset="0"/>
              </a:rPr>
              <a:t> </a:t>
            </a:r>
            <a:r>
              <a:rPr lang="es-CO" sz="1600" dirty="0" err="1" smtClean="0">
                <a:solidFill>
                  <a:schemeClr val="tx1">
                    <a:lumMod val="85000"/>
                    <a:lumOff val="15000"/>
                  </a:schemeClr>
                </a:solidFill>
                <a:latin typeface="Montserrat ExtraLight" pitchFamily="50" charset="0"/>
                <a:cs typeface="Helvetica" panose="020B0604020202020204" pitchFamily="34" charset="0"/>
              </a:rPr>
              <a:t>Musk</a:t>
            </a:r>
            <a:r>
              <a:rPr lang="es-CO" sz="1600" dirty="0" smtClean="0">
                <a:solidFill>
                  <a:schemeClr val="tx1">
                    <a:lumMod val="85000"/>
                    <a:lumOff val="15000"/>
                  </a:schemeClr>
                </a:solidFill>
                <a:latin typeface="Montserrat ExtraLight" pitchFamily="50" charset="0"/>
                <a:cs typeface="Helvetica" panose="020B0604020202020204" pitchFamily="34" charset="0"/>
              </a:rPr>
              <a:t>, fundador  de PayPal, Tesla Motors, </a:t>
            </a:r>
            <a:r>
              <a:rPr lang="es-CO" sz="1600" dirty="0" err="1" smtClean="0">
                <a:solidFill>
                  <a:schemeClr val="tx1">
                    <a:lumMod val="85000"/>
                    <a:lumOff val="15000"/>
                  </a:schemeClr>
                </a:solidFill>
                <a:latin typeface="Montserrat ExtraLight" pitchFamily="50" charset="0"/>
                <a:cs typeface="Helvetica" panose="020B0604020202020204" pitchFamily="34" charset="0"/>
              </a:rPr>
              <a:t>Space</a:t>
            </a:r>
            <a:r>
              <a:rPr lang="es-CO" sz="1600" dirty="0" smtClean="0">
                <a:solidFill>
                  <a:schemeClr val="tx1">
                    <a:lumMod val="85000"/>
                    <a:lumOff val="15000"/>
                  </a:schemeClr>
                </a:solidFill>
                <a:latin typeface="Montserrat ExtraLight" pitchFamily="50" charset="0"/>
                <a:cs typeface="Helvetica" panose="020B0604020202020204" pitchFamily="34" charset="0"/>
              </a:rPr>
              <a:t> X</a:t>
            </a:r>
            <a:endParaRPr lang="en-US" sz="1600" dirty="0"/>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C:\Users\NP900X3C\Dropbox\Impact Hub DF\Diseño\photo-1446160657592-4782fb76fb99 (800x534).jpg"/>
          <p:cNvPicPr>
            <a:picLocks noChangeAspect="1" noChangeArrowheads="1"/>
          </p:cNvPicPr>
          <p:nvPr/>
        </p:nvPicPr>
        <p:blipFill rotWithShape="1">
          <a:blip r:embed="rId3">
            <a:extLst>
              <a:ext uri="{28A0092B-C50C-407E-A947-70E740481C1C}">
                <a14:useLocalDpi xmlns:a14="http://schemas.microsoft.com/office/drawing/2010/main" val="0"/>
              </a:ext>
            </a:extLst>
          </a:blip>
          <a:srcRect t="44621"/>
          <a:stretch/>
        </p:blipFill>
        <p:spPr bwMode="auto">
          <a:xfrm>
            <a:off x="2460567" y="6294705"/>
            <a:ext cx="9359685" cy="3458895"/>
          </a:xfrm>
          <a:prstGeom prst="rect">
            <a:avLst/>
          </a:prstGeom>
          <a:noFill/>
          <a:extLst>
            <a:ext uri="{909E8E84-426E-40DD-AFC4-6F175D3DCCD1}">
              <a14:hiddenFill xmlns:a14="http://schemas.microsoft.com/office/drawing/2010/main">
                <a:solidFill>
                  <a:srgbClr val="FFFFFF"/>
                </a:solidFill>
              </a14:hiddenFill>
            </a:ext>
          </a:extLst>
        </p:spPr>
      </p:pic>
      <p:sp>
        <p:nvSpPr>
          <p:cNvPr id="136" name="Shape 136"/>
          <p:cNvSpPr/>
          <p:nvPr/>
        </p:nvSpPr>
        <p:spPr>
          <a:xfrm>
            <a:off x="-34733" y="2876141"/>
            <a:ext cx="1951914" cy="250027"/>
          </a:xfrm>
          <a:prstGeom prst="rect">
            <a:avLst/>
          </a:prstGeom>
          <a:solidFill>
            <a:srgbClr val="1CE9D5">
              <a:alpha val="85000"/>
            </a:srgbClr>
          </a:solidFill>
          <a:ln w="12700">
            <a:miter lim="400000"/>
          </a:ln>
        </p:spPr>
        <p:txBody>
          <a:bodyPr lIns="50800" tIns="50800" rIns="50800" bIns="50800" anchor="ctr"/>
          <a:lstStyle/>
          <a:p>
            <a:pPr>
              <a:defRPr sz="2400">
                <a:solidFill>
                  <a:srgbClr val="E645FA"/>
                </a:solidFill>
              </a:defRPr>
            </a:pPr>
            <a:endParaRPr dirty="0"/>
          </a:p>
        </p:txBody>
      </p:sp>
      <p:sp>
        <p:nvSpPr>
          <p:cNvPr id="10" name="Shape 135"/>
          <p:cNvSpPr/>
          <p:nvPr/>
        </p:nvSpPr>
        <p:spPr>
          <a:xfrm>
            <a:off x="974474" y="516478"/>
            <a:ext cx="7338254" cy="186416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defTabSz="778933">
              <a:lnSpc>
                <a:spcPct val="70000"/>
              </a:lnSpc>
              <a:defRPr sz="9000" b="1">
                <a:latin typeface="Helvetica"/>
                <a:ea typeface="Helvetica"/>
                <a:cs typeface="Helvetica"/>
                <a:sym typeface="Helvetica"/>
              </a:defRPr>
            </a:pPr>
            <a:r>
              <a:rPr lang="es-CO" sz="8000" dirty="0" smtClean="0">
                <a:latin typeface="Montserrat Extra Bold" panose="00000900000000000000" pitchFamily="50" charset="0"/>
              </a:rPr>
              <a:t>¡5 beneficios adicionales!</a:t>
            </a:r>
          </a:p>
        </p:txBody>
      </p:sp>
      <p:sp>
        <p:nvSpPr>
          <p:cNvPr id="7" name="Shape 159"/>
          <p:cNvSpPr/>
          <p:nvPr/>
        </p:nvSpPr>
        <p:spPr>
          <a:xfrm>
            <a:off x="220425" y="3462894"/>
            <a:ext cx="3158837" cy="79201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778933">
              <a:lnSpc>
                <a:spcPct val="60000"/>
              </a:lnSpc>
              <a:defRPr sz="12000" b="1">
                <a:latin typeface="Helvetica"/>
                <a:ea typeface="Helvetica"/>
                <a:cs typeface="Helvetica"/>
                <a:sym typeface="Helvetica"/>
              </a:defRPr>
            </a:lvl1pPr>
          </a:lstStyle>
          <a:p>
            <a:pPr>
              <a:lnSpc>
                <a:spcPct val="70000"/>
              </a:lnSpc>
            </a:pPr>
            <a:r>
              <a:rPr lang="es-CO" sz="3200" dirty="0" smtClean="0">
                <a:latin typeface="Montserrat Extra Bold" panose="00000900000000000000" pitchFamily="50" charset="0"/>
              </a:rPr>
              <a:t>Clases</a:t>
            </a:r>
          </a:p>
          <a:p>
            <a:pPr>
              <a:lnSpc>
                <a:spcPct val="70000"/>
              </a:lnSpc>
            </a:pPr>
            <a:r>
              <a:rPr lang="es-CO" sz="3200" dirty="0" smtClean="0">
                <a:latin typeface="Montserrat Extra Bold" panose="00000900000000000000" pitchFamily="50" charset="0"/>
              </a:rPr>
              <a:t>sorpresa</a:t>
            </a:r>
          </a:p>
        </p:txBody>
      </p:sp>
      <p:sp>
        <p:nvSpPr>
          <p:cNvPr id="8" name="Shape 159"/>
          <p:cNvSpPr/>
          <p:nvPr/>
        </p:nvSpPr>
        <p:spPr>
          <a:xfrm>
            <a:off x="4879973" y="3447697"/>
            <a:ext cx="2843757" cy="80720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778933">
              <a:lnSpc>
                <a:spcPct val="60000"/>
              </a:lnSpc>
              <a:defRPr sz="12000" b="1">
                <a:latin typeface="Helvetica"/>
                <a:ea typeface="Helvetica"/>
                <a:cs typeface="Helvetica"/>
                <a:sym typeface="Helvetica"/>
              </a:defRPr>
            </a:lvl1pPr>
          </a:lstStyle>
          <a:p>
            <a:pPr>
              <a:lnSpc>
                <a:spcPct val="70000"/>
              </a:lnSpc>
            </a:pPr>
            <a:r>
              <a:rPr lang="es-CO" sz="3200" dirty="0" smtClean="0">
                <a:latin typeface="Montserrat Extra Bold" panose="00000900000000000000" pitchFamily="50" charset="0"/>
              </a:rPr>
              <a:t>Espacio de trabajo</a:t>
            </a:r>
            <a:endParaRPr sz="9600" dirty="0">
              <a:latin typeface="Montserrat Semi Bold" panose="00000700000000000000" pitchFamily="50" charset="0"/>
            </a:endParaRPr>
          </a:p>
        </p:txBody>
      </p:sp>
      <p:sp>
        <p:nvSpPr>
          <p:cNvPr id="9" name="Shape 159"/>
          <p:cNvSpPr/>
          <p:nvPr/>
        </p:nvSpPr>
        <p:spPr>
          <a:xfrm>
            <a:off x="2935151" y="6338446"/>
            <a:ext cx="2707178" cy="80720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778933">
              <a:lnSpc>
                <a:spcPct val="60000"/>
              </a:lnSpc>
              <a:defRPr sz="12000" b="1">
                <a:latin typeface="Helvetica"/>
                <a:ea typeface="Helvetica"/>
                <a:cs typeface="Helvetica"/>
                <a:sym typeface="Helvetica"/>
              </a:defRPr>
            </a:lvl1pPr>
          </a:lstStyle>
          <a:p>
            <a:pPr>
              <a:lnSpc>
                <a:spcPct val="70000"/>
              </a:lnSpc>
            </a:pPr>
            <a:r>
              <a:rPr lang="es-CO" sz="3200" dirty="0" smtClean="0">
                <a:latin typeface="Montserrat Extra Bold" panose="00000900000000000000" pitchFamily="50" charset="0"/>
              </a:rPr>
              <a:t>Membresía </a:t>
            </a:r>
            <a:r>
              <a:rPr lang="es-CO" sz="3200" dirty="0" err="1" smtClean="0">
                <a:latin typeface="Montserrat Extra Bold" panose="00000900000000000000" pitchFamily="50" charset="0"/>
              </a:rPr>
              <a:t>Impact</a:t>
            </a:r>
            <a:r>
              <a:rPr lang="es-CO" sz="3200" dirty="0" smtClean="0">
                <a:latin typeface="Montserrat Extra Bold" panose="00000900000000000000" pitchFamily="50" charset="0"/>
              </a:rPr>
              <a:t> </a:t>
            </a:r>
            <a:r>
              <a:rPr lang="es-CO" sz="3200" dirty="0" err="1" smtClean="0">
                <a:latin typeface="Montserrat Extra Bold" panose="00000900000000000000" pitchFamily="50" charset="0"/>
              </a:rPr>
              <a:t>Hub</a:t>
            </a:r>
            <a:endParaRPr sz="9600" dirty="0">
              <a:latin typeface="Montserrat Semi Bold" panose="00000700000000000000" pitchFamily="50" charset="0"/>
            </a:endParaRPr>
          </a:p>
        </p:txBody>
      </p:sp>
      <p:sp>
        <p:nvSpPr>
          <p:cNvPr id="11" name="Shape 159"/>
          <p:cNvSpPr/>
          <p:nvPr/>
        </p:nvSpPr>
        <p:spPr>
          <a:xfrm>
            <a:off x="7368870" y="6366873"/>
            <a:ext cx="2843757" cy="80720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778933">
              <a:lnSpc>
                <a:spcPct val="60000"/>
              </a:lnSpc>
              <a:defRPr sz="12000" b="1">
                <a:latin typeface="Helvetica"/>
                <a:ea typeface="Helvetica"/>
                <a:cs typeface="Helvetica"/>
                <a:sym typeface="Helvetica"/>
              </a:defRPr>
            </a:lvl1pPr>
          </a:lstStyle>
          <a:p>
            <a:pPr>
              <a:lnSpc>
                <a:spcPct val="70000"/>
              </a:lnSpc>
            </a:pPr>
            <a:r>
              <a:rPr lang="es-CO" sz="3200" dirty="0" smtClean="0">
                <a:latin typeface="Montserrat Extra Bold" panose="00000900000000000000" pitchFamily="50" charset="0"/>
              </a:rPr>
              <a:t>Trae un invitado</a:t>
            </a:r>
            <a:endParaRPr sz="9600" dirty="0">
              <a:latin typeface="Montserrat Semi Bold" panose="00000700000000000000" pitchFamily="50" charset="0"/>
            </a:endParaRPr>
          </a:p>
        </p:txBody>
      </p:sp>
      <p:sp>
        <p:nvSpPr>
          <p:cNvPr id="12" name="Shape 159"/>
          <p:cNvSpPr/>
          <p:nvPr/>
        </p:nvSpPr>
        <p:spPr>
          <a:xfrm>
            <a:off x="9110750" y="3455295"/>
            <a:ext cx="2843757" cy="80720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778933">
              <a:lnSpc>
                <a:spcPct val="60000"/>
              </a:lnSpc>
              <a:defRPr sz="12000" b="1">
                <a:latin typeface="Helvetica"/>
                <a:ea typeface="Helvetica"/>
                <a:cs typeface="Helvetica"/>
                <a:sym typeface="Helvetica"/>
              </a:defRPr>
            </a:lvl1pPr>
          </a:lstStyle>
          <a:p>
            <a:pPr>
              <a:lnSpc>
                <a:spcPct val="70000"/>
              </a:lnSpc>
            </a:pPr>
            <a:r>
              <a:rPr lang="es-CO" sz="3200" dirty="0" smtClean="0">
                <a:latin typeface="Montserrat Extra Bold" panose="00000900000000000000" pitchFamily="50" charset="0"/>
              </a:rPr>
              <a:t>Descuentos a futuro</a:t>
            </a:r>
            <a:endParaRPr sz="9600" dirty="0">
              <a:latin typeface="Montserrat Semi Bold" panose="00000700000000000000" pitchFamily="50" charset="0"/>
            </a:endParaRPr>
          </a:p>
        </p:txBody>
      </p:sp>
      <p:sp>
        <p:nvSpPr>
          <p:cNvPr id="2" name="1 Rectángulo"/>
          <p:cNvSpPr/>
          <p:nvPr/>
        </p:nvSpPr>
        <p:spPr>
          <a:xfrm>
            <a:off x="246323" y="4257962"/>
            <a:ext cx="3211772" cy="1169551"/>
          </a:xfrm>
          <a:prstGeom prst="rect">
            <a:avLst/>
          </a:prstGeom>
        </p:spPr>
        <p:txBody>
          <a:bodyPr wrap="square">
            <a:spAutoFit/>
          </a:bodyPr>
          <a:lstStyle/>
          <a:p>
            <a:pPr>
              <a:lnSpc>
                <a:spcPct val="70000"/>
              </a:lnSpc>
            </a:pPr>
            <a:r>
              <a:rPr lang="es-CO" sz="2000" b="1" dirty="0" smtClean="0">
                <a:solidFill>
                  <a:schemeClr val="tx1">
                    <a:lumMod val="85000"/>
                    <a:lumOff val="15000"/>
                  </a:schemeClr>
                </a:solidFill>
                <a:latin typeface="Montserrat Semi Bold" pitchFamily="50" charset="0"/>
                <a:cs typeface="Helvetica" panose="020B0604020202020204" pitchFamily="34" charset="0"/>
              </a:rPr>
              <a:t>Tendremos clases </a:t>
            </a:r>
            <a:r>
              <a:rPr lang="es-CO" sz="2000" b="1" dirty="0">
                <a:solidFill>
                  <a:schemeClr val="tx1">
                    <a:lumMod val="85000"/>
                    <a:lumOff val="15000"/>
                  </a:schemeClr>
                </a:solidFill>
                <a:latin typeface="Montserrat Semi Bold" pitchFamily="50" charset="0"/>
                <a:cs typeface="Helvetica" panose="020B0604020202020204" pitchFamily="34" charset="0"/>
              </a:rPr>
              <a:t>sorpresa que </a:t>
            </a:r>
            <a:r>
              <a:rPr lang="es-CO" sz="2000" b="1" dirty="0" smtClean="0">
                <a:solidFill>
                  <a:schemeClr val="tx1">
                    <a:lumMod val="85000"/>
                    <a:lumOff val="15000"/>
                  </a:schemeClr>
                </a:solidFill>
                <a:latin typeface="Montserrat Semi Bold" pitchFamily="50" charset="0"/>
                <a:cs typeface="Helvetica" panose="020B0604020202020204" pitchFamily="34" charset="0"/>
              </a:rPr>
              <a:t>te ayudarán </a:t>
            </a:r>
            <a:r>
              <a:rPr lang="es-CO" sz="2000" b="1" dirty="0">
                <a:solidFill>
                  <a:schemeClr val="tx1">
                    <a:lumMod val="85000"/>
                    <a:lumOff val="15000"/>
                  </a:schemeClr>
                </a:solidFill>
                <a:latin typeface="Montserrat Semi Bold" pitchFamily="50" charset="0"/>
                <a:cs typeface="Helvetica" panose="020B0604020202020204" pitchFamily="34" charset="0"/>
              </a:rPr>
              <a:t>a comenzar el día con la mejor actitud.</a:t>
            </a:r>
            <a:endParaRPr lang="es-CO" sz="2000" b="1" dirty="0">
              <a:latin typeface="Montserrat Semi Bold" panose="00000700000000000000" pitchFamily="50" charset="0"/>
            </a:endParaRPr>
          </a:p>
        </p:txBody>
      </p:sp>
      <p:sp>
        <p:nvSpPr>
          <p:cNvPr id="14" name="13 Rectángulo"/>
          <p:cNvSpPr/>
          <p:nvPr/>
        </p:nvSpPr>
        <p:spPr>
          <a:xfrm>
            <a:off x="4372494" y="4254906"/>
            <a:ext cx="3940234" cy="1600438"/>
          </a:xfrm>
          <a:prstGeom prst="rect">
            <a:avLst/>
          </a:prstGeom>
        </p:spPr>
        <p:txBody>
          <a:bodyPr wrap="square">
            <a:spAutoFit/>
          </a:bodyPr>
          <a:lstStyle/>
          <a:p>
            <a:pPr>
              <a:lnSpc>
                <a:spcPct val="70000"/>
              </a:lnSpc>
            </a:pPr>
            <a:r>
              <a:rPr lang="es-CO" sz="2000" b="1" dirty="0" smtClean="0">
                <a:solidFill>
                  <a:schemeClr val="tx1">
                    <a:lumMod val="85000"/>
                    <a:lumOff val="15000"/>
                  </a:schemeClr>
                </a:solidFill>
                <a:latin typeface="Montserrat Semi Bold" pitchFamily="50" charset="0"/>
                <a:cs typeface="Helvetica" panose="020B0604020202020204" pitchFamily="34" charset="0"/>
              </a:rPr>
              <a:t>¿Quieres evitar el tráfico y puedes trabajar de manera remota? Tienes el espacio de trabajo innovador del </a:t>
            </a:r>
            <a:r>
              <a:rPr lang="es-CO" sz="2000" b="1" dirty="0" err="1" smtClean="0">
                <a:solidFill>
                  <a:schemeClr val="tx1">
                    <a:lumMod val="85000"/>
                    <a:lumOff val="15000"/>
                  </a:schemeClr>
                </a:solidFill>
                <a:latin typeface="Montserrat Semi Bold" pitchFamily="50" charset="0"/>
                <a:cs typeface="Helvetica" panose="020B0604020202020204" pitchFamily="34" charset="0"/>
              </a:rPr>
              <a:t>Impact</a:t>
            </a:r>
            <a:r>
              <a:rPr lang="es-CO" sz="2000" b="1" dirty="0" smtClean="0">
                <a:solidFill>
                  <a:schemeClr val="tx1">
                    <a:lumMod val="85000"/>
                    <a:lumOff val="15000"/>
                  </a:schemeClr>
                </a:solidFill>
                <a:latin typeface="Montserrat Semi Bold" pitchFamily="50" charset="0"/>
                <a:cs typeface="Helvetica" panose="020B0604020202020204" pitchFamily="34" charset="0"/>
              </a:rPr>
              <a:t> </a:t>
            </a:r>
            <a:r>
              <a:rPr lang="es-CO" sz="2000" b="1" dirty="0" err="1" smtClean="0">
                <a:solidFill>
                  <a:schemeClr val="tx1">
                    <a:lumMod val="85000"/>
                    <a:lumOff val="15000"/>
                  </a:schemeClr>
                </a:solidFill>
                <a:latin typeface="Montserrat Semi Bold" pitchFamily="50" charset="0"/>
                <a:cs typeface="Helvetica" panose="020B0604020202020204" pitchFamily="34" charset="0"/>
              </a:rPr>
              <a:t>Hub</a:t>
            </a:r>
            <a:r>
              <a:rPr lang="es-CO" sz="2000" b="1" dirty="0" smtClean="0">
                <a:solidFill>
                  <a:schemeClr val="tx1">
                    <a:lumMod val="85000"/>
                    <a:lumOff val="15000"/>
                  </a:schemeClr>
                </a:solidFill>
                <a:latin typeface="Montserrat Semi Bold" pitchFamily="50" charset="0"/>
                <a:cs typeface="Helvetica" panose="020B0604020202020204" pitchFamily="34" charset="0"/>
              </a:rPr>
              <a:t> a tu disposición de 8 am – 8 pm, todos los días entre semana.</a:t>
            </a:r>
            <a:endParaRPr lang="es-CO" sz="2000" b="1" dirty="0">
              <a:latin typeface="Montserrat Semi Bold" panose="00000700000000000000" pitchFamily="50" charset="0"/>
            </a:endParaRPr>
          </a:p>
        </p:txBody>
      </p:sp>
      <p:sp>
        <p:nvSpPr>
          <p:cNvPr id="15" name="14 Rectángulo"/>
          <p:cNvSpPr/>
          <p:nvPr/>
        </p:nvSpPr>
        <p:spPr>
          <a:xfrm>
            <a:off x="8926741" y="4254906"/>
            <a:ext cx="3211772" cy="1600438"/>
          </a:xfrm>
          <a:prstGeom prst="rect">
            <a:avLst/>
          </a:prstGeom>
        </p:spPr>
        <p:txBody>
          <a:bodyPr wrap="square">
            <a:spAutoFit/>
          </a:bodyPr>
          <a:lstStyle/>
          <a:p>
            <a:pPr>
              <a:lnSpc>
                <a:spcPct val="70000"/>
              </a:lnSpc>
            </a:pPr>
            <a:r>
              <a:rPr lang="es-CO" sz="2000" b="1" dirty="0" smtClean="0">
                <a:solidFill>
                  <a:schemeClr val="tx1">
                    <a:lumMod val="85000"/>
                    <a:lumOff val="15000"/>
                  </a:schemeClr>
                </a:solidFill>
                <a:latin typeface="Montserrat Semi Bold" pitchFamily="50" charset="0"/>
                <a:cs typeface="Helvetica" panose="020B0604020202020204" pitchFamily="34" charset="0"/>
              </a:rPr>
              <a:t>Al participar en este programa tendrás el 30% de descuento para el siguiente que decidas tomar. El descuento no caduca nunca :)</a:t>
            </a:r>
            <a:endParaRPr lang="es-CO" sz="2000" b="1" dirty="0">
              <a:latin typeface="Montserrat Semi Bold" panose="00000700000000000000" pitchFamily="50" charset="0"/>
            </a:endParaRPr>
          </a:p>
        </p:txBody>
      </p:sp>
      <p:sp>
        <p:nvSpPr>
          <p:cNvPr id="16" name="15 Rectángulo"/>
          <p:cNvSpPr/>
          <p:nvPr/>
        </p:nvSpPr>
        <p:spPr>
          <a:xfrm>
            <a:off x="2735220" y="7174082"/>
            <a:ext cx="3211772" cy="1837362"/>
          </a:xfrm>
          <a:prstGeom prst="rect">
            <a:avLst/>
          </a:prstGeom>
        </p:spPr>
        <p:txBody>
          <a:bodyPr wrap="square">
            <a:spAutoFit/>
          </a:bodyPr>
          <a:lstStyle/>
          <a:p>
            <a:pPr>
              <a:lnSpc>
                <a:spcPct val="70000"/>
              </a:lnSpc>
            </a:pPr>
            <a:r>
              <a:rPr lang="es-CO" sz="2000" b="1" dirty="0" smtClean="0">
                <a:solidFill>
                  <a:schemeClr val="tx1">
                    <a:lumMod val="85000"/>
                    <a:lumOff val="15000"/>
                  </a:schemeClr>
                </a:solidFill>
                <a:latin typeface="Montserrat Semi Bold" pitchFamily="50" charset="0"/>
                <a:cs typeface="Helvetica" panose="020B0604020202020204" pitchFamily="34" charset="0"/>
              </a:rPr>
              <a:t>Durante las 8 semanas del programa tendrás acceso a una comunidad local y global de innovadores sociales, eventos y capacitaciones gratuitas.</a:t>
            </a:r>
            <a:endParaRPr lang="es-CO" sz="2000" b="1" dirty="0">
              <a:latin typeface="Montserrat Semi Bold" panose="00000700000000000000" pitchFamily="50" charset="0"/>
            </a:endParaRPr>
          </a:p>
        </p:txBody>
      </p:sp>
      <p:sp>
        <p:nvSpPr>
          <p:cNvPr id="17" name="16 Rectángulo"/>
          <p:cNvSpPr/>
          <p:nvPr/>
        </p:nvSpPr>
        <p:spPr>
          <a:xfrm>
            <a:off x="7130388" y="7174082"/>
            <a:ext cx="3402239" cy="1815882"/>
          </a:xfrm>
          <a:prstGeom prst="rect">
            <a:avLst/>
          </a:prstGeom>
        </p:spPr>
        <p:txBody>
          <a:bodyPr wrap="square">
            <a:spAutoFit/>
          </a:bodyPr>
          <a:lstStyle/>
          <a:p>
            <a:pPr>
              <a:lnSpc>
                <a:spcPct val="70000"/>
              </a:lnSpc>
            </a:pPr>
            <a:r>
              <a:rPr lang="es-CO" sz="2000" b="1" dirty="0" smtClean="0">
                <a:solidFill>
                  <a:schemeClr val="tx1">
                    <a:lumMod val="85000"/>
                    <a:lumOff val="15000"/>
                  </a:schemeClr>
                </a:solidFill>
                <a:latin typeface="Montserrat Semi Bold" pitchFamily="50" charset="0"/>
                <a:cs typeface="Helvetica" panose="020B0604020202020204" pitchFamily="34" charset="0"/>
              </a:rPr>
              <a:t>¿Crees que uno de tus compañeros de trabajo se beneficiaría de alguno de los módulos?</a:t>
            </a:r>
          </a:p>
          <a:p>
            <a:pPr>
              <a:lnSpc>
                <a:spcPct val="70000"/>
              </a:lnSpc>
            </a:pPr>
            <a:r>
              <a:rPr lang="es-CO" sz="2000" b="1" dirty="0" smtClean="0">
                <a:solidFill>
                  <a:schemeClr val="tx1">
                    <a:lumMod val="85000"/>
                    <a:lumOff val="15000"/>
                  </a:schemeClr>
                </a:solidFill>
                <a:latin typeface="Montserrat Semi Bold" pitchFamily="50" charset="0"/>
                <a:cs typeface="Helvetica" panose="020B0604020202020204" pitchFamily="34" charset="0"/>
              </a:rPr>
              <a:t>¡Invítalo gratis! Solo avísanos con anterioridad para preparar la logística.</a:t>
            </a:r>
            <a:endParaRPr lang="es-CO" sz="2000" b="1" dirty="0">
              <a:latin typeface="Montserrat Semi Bold" panose="00000700000000000000" pitchFamily="50" charset="0"/>
            </a:endParaRPr>
          </a:p>
        </p:txBody>
      </p:sp>
    </p:spTree>
    <p:extLst>
      <p:ext uri="{BB962C8B-B14F-4D97-AF65-F5344CB8AC3E}">
        <p14:creationId xmlns:p14="http://schemas.microsoft.com/office/powerpoint/2010/main" val="3966398432"/>
      </p:ext>
    </p:extLst>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NP900X3C\Dropbox\Impact Hub DF\Hub Training\pitch skill up\hayden-valley-63564_1280.jpg"/>
          <p:cNvPicPr>
            <a:picLocks noChangeAspect="1" noChangeArrowheads="1"/>
          </p:cNvPicPr>
          <p:nvPr/>
        </p:nvPicPr>
        <p:blipFill rotWithShape="1">
          <a:blip r:embed="rId3">
            <a:extLst>
              <a:ext uri="{28A0092B-C50C-407E-A947-70E740481C1C}">
                <a14:useLocalDpi xmlns:a14="http://schemas.microsoft.com/office/drawing/2010/main" val="0"/>
              </a:ext>
            </a:extLst>
          </a:blip>
          <a:srcRect t="206" b="1284"/>
          <a:stretch/>
        </p:blipFill>
        <p:spPr bwMode="auto">
          <a:xfrm>
            <a:off x="0" y="0"/>
            <a:ext cx="13020238" cy="8477250"/>
          </a:xfrm>
          <a:prstGeom prst="rect">
            <a:avLst/>
          </a:prstGeom>
          <a:solidFill>
            <a:schemeClr val="accent1"/>
          </a:solidFill>
          <a:extLst/>
        </p:spPr>
      </p:pic>
      <p:sp>
        <p:nvSpPr>
          <p:cNvPr id="156" name="Shape 156"/>
          <p:cNvSpPr/>
          <p:nvPr/>
        </p:nvSpPr>
        <p:spPr>
          <a:xfrm>
            <a:off x="0" y="7858124"/>
            <a:ext cx="13020238" cy="1895475"/>
          </a:xfrm>
          <a:prstGeom prst="rect">
            <a:avLst/>
          </a:prstGeom>
          <a:solidFill>
            <a:srgbClr val="1CE9D5">
              <a:alpha val="85000"/>
            </a:srgbClr>
          </a:solidFill>
          <a:ln w="12700">
            <a:miter lim="400000"/>
          </a:ln>
        </p:spPr>
        <p:txBody>
          <a:bodyPr lIns="50800" tIns="50800" rIns="50800" bIns="50800" anchor="ctr"/>
          <a:lstStyle/>
          <a:p>
            <a:pPr defTabSz="778933">
              <a:defRPr sz="3200">
                <a:solidFill>
                  <a:srgbClr val="8555FF"/>
                </a:solidFill>
              </a:defRPr>
            </a:pPr>
            <a:endParaRPr dirty="0"/>
          </a:p>
        </p:txBody>
      </p:sp>
      <p:sp>
        <p:nvSpPr>
          <p:cNvPr id="157" name="Shape 157"/>
          <p:cNvSpPr/>
          <p:nvPr/>
        </p:nvSpPr>
        <p:spPr>
          <a:xfrm>
            <a:off x="1695450" y="4232856"/>
            <a:ext cx="10418394" cy="207236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r" defTabSz="778933">
              <a:defRPr sz="2400" b="1">
                <a:solidFill>
                  <a:srgbClr val="FFFFFF"/>
                </a:solidFill>
                <a:latin typeface="Helvetica"/>
                <a:ea typeface="Helvetica"/>
                <a:cs typeface="Helvetica"/>
                <a:sym typeface="Helvetica"/>
              </a:defRPr>
            </a:pPr>
            <a:r>
              <a:rPr lang="es-MX" sz="3200" dirty="0">
                <a:solidFill>
                  <a:schemeClr val="tx1">
                    <a:lumMod val="75000"/>
                    <a:lumOff val="25000"/>
                  </a:schemeClr>
                </a:solidFill>
                <a:latin typeface="Montserrat ExtraLight" pitchFamily="50" charset="0"/>
              </a:rPr>
              <a:t>Un programa </a:t>
            </a:r>
            <a:r>
              <a:rPr lang="es-MX" sz="3200" dirty="0" smtClean="0">
                <a:solidFill>
                  <a:schemeClr val="tx1">
                    <a:lumMod val="75000"/>
                    <a:lumOff val="25000"/>
                  </a:schemeClr>
                </a:solidFill>
                <a:latin typeface="Montserrat ExtraLight" pitchFamily="50" charset="0"/>
              </a:rPr>
              <a:t>que desarrolla tu talento para navegar la incertidumbre, agilizar el progreso de tus proyectos y transformar las generaciones de hoy en los líderes del mañana. </a:t>
            </a:r>
          </a:p>
        </p:txBody>
      </p:sp>
      <p:sp>
        <p:nvSpPr>
          <p:cNvPr id="159" name="Shape 159"/>
          <p:cNvSpPr/>
          <p:nvPr/>
        </p:nvSpPr>
        <p:spPr>
          <a:xfrm>
            <a:off x="5930967" y="1764921"/>
            <a:ext cx="6168363" cy="76873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778933">
              <a:lnSpc>
                <a:spcPct val="60000"/>
              </a:lnSpc>
              <a:defRPr sz="12000" b="1">
                <a:latin typeface="Helvetica"/>
                <a:ea typeface="Helvetica"/>
                <a:cs typeface="Helvetica"/>
                <a:sym typeface="Helvetica"/>
              </a:defRPr>
            </a:lvl1pPr>
          </a:lstStyle>
          <a:p>
            <a:pPr algn="r"/>
            <a:r>
              <a:rPr sz="6600" dirty="0" smtClean="0">
                <a:latin typeface="Montserrat Extra Bold" panose="00000900000000000000" pitchFamily="50" charset="0"/>
              </a:rPr>
              <a:t>¿</a:t>
            </a:r>
            <a:r>
              <a:rPr sz="6600" dirty="0" smtClean="0">
                <a:latin typeface="Montserrat Semi Bold" panose="00000700000000000000" pitchFamily="50" charset="0"/>
              </a:rPr>
              <a:t>QUÉ </a:t>
            </a:r>
            <a:r>
              <a:rPr sz="6600" dirty="0">
                <a:latin typeface="Montserrat Semi Bold" panose="00000700000000000000" pitchFamily="50" charset="0"/>
              </a:rPr>
              <a:t>ES </a:t>
            </a:r>
          </a:p>
        </p:txBody>
      </p:sp>
      <p:sp>
        <p:nvSpPr>
          <p:cNvPr id="8" name="Shape 187"/>
          <p:cNvSpPr/>
          <p:nvPr/>
        </p:nvSpPr>
        <p:spPr>
          <a:xfrm>
            <a:off x="6016692" y="554773"/>
            <a:ext cx="971420" cy="41036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defTabSz="778933">
              <a:defRPr sz="2000" b="1">
                <a:latin typeface="Helvetica"/>
                <a:ea typeface="Helvetica"/>
                <a:cs typeface="Helvetica"/>
                <a:sym typeface="Helvetica"/>
              </a:defRPr>
            </a:lvl1pPr>
          </a:lstStyle>
          <a:p>
            <a:r>
              <a:rPr lang="es-CO" dirty="0" smtClean="0">
                <a:solidFill>
                  <a:schemeClr val="tx1">
                    <a:lumMod val="50000"/>
                    <a:lumOff val="50000"/>
                  </a:schemeClr>
                </a:solidFill>
                <a:latin typeface="Montserrat Light" pitchFamily="50" charset="0"/>
              </a:rPr>
              <a:t>qué es</a:t>
            </a:r>
            <a:endParaRPr dirty="0">
              <a:solidFill>
                <a:schemeClr val="tx1">
                  <a:lumMod val="50000"/>
                  <a:lumOff val="50000"/>
                </a:schemeClr>
              </a:solidFill>
              <a:latin typeface="Montserrat Light" pitchFamily="50" charset="0"/>
            </a:endParaRPr>
          </a:p>
        </p:txBody>
      </p:sp>
      <p:sp>
        <p:nvSpPr>
          <p:cNvPr id="2" name="1 Rectángulo"/>
          <p:cNvSpPr/>
          <p:nvPr/>
        </p:nvSpPr>
        <p:spPr>
          <a:xfrm>
            <a:off x="11231196" y="2559457"/>
            <a:ext cx="1408155" cy="1015663"/>
          </a:xfrm>
          <a:prstGeom prst="rect">
            <a:avLst/>
          </a:prstGeom>
        </p:spPr>
        <p:txBody>
          <a:bodyPr wrap="square">
            <a:spAutoFit/>
          </a:bodyPr>
          <a:lstStyle/>
          <a:p>
            <a:r>
              <a:rPr lang="en-US" sz="6000" dirty="0" smtClean="0">
                <a:latin typeface="Montserrat Extra Bold" panose="00000900000000000000" pitchFamily="50" charset="0"/>
              </a:rPr>
              <a:t>?</a:t>
            </a:r>
            <a:endParaRPr lang="en-US" sz="6000" dirty="0"/>
          </a:p>
        </p:txBody>
      </p:sp>
      <p:sp>
        <p:nvSpPr>
          <p:cNvPr id="9" name="8 Rectángulo"/>
          <p:cNvSpPr/>
          <p:nvPr/>
        </p:nvSpPr>
        <p:spPr>
          <a:xfrm>
            <a:off x="1394428" y="2607584"/>
            <a:ext cx="10012677" cy="1015663"/>
          </a:xfrm>
          <a:prstGeom prst="rect">
            <a:avLst/>
          </a:prstGeom>
        </p:spPr>
        <p:txBody>
          <a:bodyPr wrap="none">
            <a:spAutoFit/>
          </a:bodyPr>
          <a:lstStyle/>
          <a:p>
            <a:r>
              <a:rPr lang="en-US" sz="6000" dirty="0">
                <a:latin typeface="Montserrat ExtraLight" pitchFamily="50" charset="0"/>
              </a:rPr>
              <a:t>GLOBAL </a:t>
            </a:r>
            <a:r>
              <a:rPr lang="en-US" sz="6000" dirty="0" smtClean="0">
                <a:latin typeface="Montserrat ExtraLight" pitchFamily="50" charset="0"/>
              </a:rPr>
              <a:t>SKILLS </a:t>
            </a:r>
            <a:r>
              <a:rPr lang="en-US" sz="6000" dirty="0" smtClean="0">
                <a:latin typeface="Montserrat Semi Bold" pitchFamily="50" charset="0"/>
              </a:rPr>
              <a:t>TRAINING</a:t>
            </a:r>
            <a:endParaRPr lang="en-US" sz="6000" dirty="0">
              <a:latin typeface="Montserrat Semi Bold" pitchFamily="50" charset="0"/>
            </a:endParaRPr>
          </a:p>
        </p:txBody>
      </p:sp>
      <p:pic>
        <p:nvPicPr>
          <p:cNvPr id="10" name="logo_negro.png"/>
          <p:cNvPicPr>
            <a:picLocks noChangeAspect="1"/>
          </p:cNvPicPr>
          <p:nvPr/>
        </p:nvPicPr>
        <p:blipFill>
          <a:blip r:embed="rId4">
            <a:extLst/>
          </a:blip>
          <a:stretch>
            <a:fillRect/>
          </a:stretch>
        </p:blipFill>
        <p:spPr>
          <a:xfrm>
            <a:off x="8186868" y="8182513"/>
            <a:ext cx="4452483" cy="1246696"/>
          </a:xfrm>
          <a:prstGeom prst="rect">
            <a:avLst/>
          </a:prstGeom>
          <a:ln w="12700">
            <a:miter lim="400000"/>
          </a:ln>
        </p:spPr>
      </p:pic>
      <p:sp>
        <p:nvSpPr>
          <p:cNvPr id="3" name="2 Rectángulo"/>
          <p:cNvSpPr/>
          <p:nvPr/>
        </p:nvSpPr>
        <p:spPr>
          <a:xfrm>
            <a:off x="5439652" y="8937510"/>
            <a:ext cx="2754280" cy="461665"/>
          </a:xfrm>
          <a:prstGeom prst="rect">
            <a:avLst/>
          </a:prstGeom>
        </p:spPr>
        <p:txBody>
          <a:bodyPr wrap="none">
            <a:spAutoFit/>
          </a:bodyPr>
          <a:lstStyle/>
          <a:p>
            <a:r>
              <a:rPr lang="es-MX" sz="2400" dirty="0">
                <a:solidFill>
                  <a:schemeClr val="tx1">
                    <a:lumMod val="75000"/>
                    <a:lumOff val="25000"/>
                  </a:schemeClr>
                </a:solidFill>
                <a:latin typeface="Montserrat ExtraLight" pitchFamily="50" charset="0"/>
              </a:rPr>
              <a:t>Un </a:t>
            </a:r>
            <a:r>
              <a:rPr lang="es-MX" sz="2400" dirty="0" smtClean="0">
                <a:solidFill>
                  <a:schemeClr val="tx1">
                    <a:lumMod val="75000"/>
                    <a:lumOff val="25000"/>
                  </a:schemeClr>
                </a:solidFill>
                <a:latin typeface="Montserrat ExtraLight" pitchFamily="50" charset="0"/>
              </a:rPr>
              <a:t>programa de </a:t>
            </a:r>
            <a:endParaRPr lang="en-US" sz="2400" dirty="0"/>
          </a:p>
        </p:txBody>
      </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4" descr="C:\Users\NP900X3C\Dropbox\Impact Hub DF\Diseño\sea-black-and-white-water-ocean-landscape.jpg"/>
          <p:cNvPicPr>
            <a:picLocks noChangeAspect="1" noChangeArrowheads="1"/>
          </p:cNvPicPr>
          <p:nvPr/>
        </p:nvPicPr>
        <p:blipFill rotWithShape="1">
          <a:blip r:embed="rId3">
            <a:extLst>
              <a:ext uri="{28A0092B-C50C-407E-A947-70E740481C1C}">
                <a14:useLocalDpi xmlns:a14="http://schemas.microsoft.com/office/drawing/2010/main" val="0"/>
              </a:ext>
            </a:extLst>
          </a:blip>
          <a:srcRect l="529" t="5658" r="529" b="20849"/>
          <a:stretch/>
        </p:blipFill>
        <p:spPr bwMode="auto">
          <a:xfrm>
            <a:off x="-23450" y="2819409"/>
            <a:ext cx="13028250" cy="4193689"/>
          </a:xfrm>
          <a:prstGeom prst="rect">
            <a:avLst/>
          </a:prstGeom>
          <a:noFill/>
          <a:extLst>
            <a:ext uri="{909E8E84-426E-40DD-AFC4-6F175D3DCCD1}">
              <a14:hiddenFill xmlns:a14="http://schemas.microsoft.com/office/drawing/2010/main">
                <a:solidFill>
                  <a:srgbClr val="FFFFFF"/>
                </a:solidFill>
              </a14:hiddenFill>
            </a:ext>
          </a:extLst>
        </p:spPr>
      </p:pic>
      <p:sp>
        <p:nvSpPr>
          <p:cNvPr id="156" name="Shape 156"/>
          <p:cNvSpPr/>
          <p:nvPr/>
        </p:nvSpPr>
        <p:spPr>
          <a:xfrm>
            <a:off x="-15439" y="6943801"/>
            <a:ext cx="13027359" cy="2809800"/>
          </a:xfrm>
          <a:prstGeom prst="rect">
            <a:avLst/>
          </a:prstGeom>
          <a:solidFill>
            <a:srgbClr val="1CE9D5"/>
          </a:solidFill>
          <a:ln w="12700">
            <a:miter lim="400000"/>
          </a:ln>
        </p:spPr>
        <p:txBody>
          <a:bodyPr lIns="50800" tIns="50800" rIns="50800" bIns="50800" anchor="ctr"/>
          <a:lstStyle/>
          <a:p>
            <a:pPr defTabSz="778933">
              <a:defRPr sz="3200">
                <a:solidFill>
                  <a:srgbClr val="8555FF"/>
                </a:solidFill>
              </a:defRPr>
            </a:pPr>
            <a:endParaRPr dirty="0"/>
          </a:p>
        </p:txBody>
      </p:sp>
      <p:sp>
        <p:nvSpPr>
          <p:cNvPr id="157" name="Shape 157"/>
          <p:cNvSpPr/>
          <p:nvPr/>
        </p:nvSpPr>
        <p:spPr>
          <a:xfrm>
            <a:off x="334037" y="7886201"/>
            <a:ext cx="12352163" cy="45653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just" defTabSz="778933">
              <a:defRPr sz="2400" b="1">
                <a:solidFill>
                  <a:srgbClr val="FFFFFF"/>
                </a:solidFill>
                <a:latin typeface="Helvetica"/>
                <a:ea typeface="Helvetica"/>
                <a:cs typeface="Helvetica"/>
                <a:sym typeface="Helvetica"/>
              </a:defRPr>
            </a:pPr>
            <a:endParaRPr lang="es-MX" sz="2300" dirty="0">
              <a:solidFill>
                <a:schemeClr val="tx1">
                  <a:lumMod val="75000"/>
                  <a:lumOff val="25000"/>
                </a:schemeClr>
              </a:solidFill>
              <a:latin typeface="Montserrat ExtraLight" pitchFamily="50" charset="0"/>
            </a:endParaRPr>
          </a:p>
        </p:txBody>
      </p:sp>
      <p:sp>
        <p:nvSpPr>
          <p:cNvPr id="10" name="Shape 159"/>
          <p:cNvSpPr/>
          <p:nvPr/>
        </p:nvSpPr>
        <p:spPr>
          <a:xfrm>
            <a:off x="527264" y="550574"/>
            <a:ext cx="10051348" cy="226933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778933">
              <a:lnSpc>
                <a:spcPct val="60000"/>
              </a:lnSpc>
              <a:defRPr sz="12000" b="1">
                <a:latin typeface="Helvetica"/>
                <a:ea typeface="Helvetica"/>
                <a:cs typeface="Helvetica"/>
                <a:sym typeface="Helvetica"/>
              </a:defRPr>
            </a:lvl1pPr>
          </a:lstStyle>
          <a:p>
            <a:pPr algn="l">
              <a:lnSpc>
                <a:spcPct val="80000"/>
              </a:lnSpc>
            </a:pPr>
            <a:r>
              <a:rPr lang="es-CO" sz="8800" dirty="0" smtClean="0">
                <a:latin typeface="Montserrat Extra Bold" panose="00000900000000000000" pitchFamily="50" charset="0"/>
              </a:rPr>
              <a:t>¿PARA QUIÉN ES EL PROGRAMA?</a:t>
            </a:r>
            <a:endParaRPr sz="8800" dirty="0">
              <a:latin typeface="Montserrat Semi Bold" panose="00000700000000000000" pitchFamily="50" charset="0"/>
            </a:endParaRPr>
          </a:p>
        </p:txBody>
      </p:sp>
      <p:sp>
        <p:nvSpPr>
          <p:cNvPr id="17" name="Shape 159"/>
          <p:cNvSpPr/>
          <p:nvPr/>
        </p:nvSpPr>
        <p:spPr>
          <a:xfrm>
            <a:off x="546314" y="5784297"/>
            <a:ext cx="6932176"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778933">
              <a:lnSpc>
                <a:spcPct val="60000"/>
              </a:lnSpc>
              <a:defRPr sz="12000" b="1">
                <a:latin typeface="Helvetica"/>
                <a:ea typeface="Helvetica"/>
                <a:cs typeface="Helvetica"/>
                <a:sym typeface="Helvetica"/>
              </a:defRPr>
            </a:lvl1pPr>
          </a:lstStyle>
          <a:p>
            <a:pPr algn="l">
              <a:lnSpc>
                <a:spcPct val="70000"/>
              </a:lnSpc>
            </a:pPr>
            <a:r>
              <a:rPr lang="es-CO" sz="4000" dirty="0" smtClean="0">
                <a:latin typeface="Montserrat Extra Bold" panose="00000900000000000000" pitchFamily="50" charset="0"/>
              </a:rPr>
              <a:t>ORGANIZACIONES EN BUSCA DE INNOVACIÓN</a:t>
            </a:r>
            <a:endParaRPr lang="es-CO" sz="13200" dirty="0">
              <a:latin typeface="Montserrat Semi Bold" panose="00000700000000000000" pitchFamily="50" charset="0"/>
            </a:endParaRPr>
          </a:p>
        </p:txBody>
      </p:sp>
      <p:sp>
        <p:nvSpPr>
          <p:cNvPr id="24" name="23 Rectángulo"/>
          <p:cNvSpPr/>
          <p:nvPr/>
        </p:nvSpPr>
        <p:spPr>
          <a:xfrm>
            <a:off x="427853" y="7039051"/>
            <a:ext cx="12139886" cy="2569934"/>
          </a:xfrm>
          <a:prstGeom prst="rect">
            <a:avLst/>
          </a:prstGeom>
        </p:spPr>
        <p:txBody>
          <a:bodyPr wrap="square">
            <a:spAutoFit/>
          </a:bodyPr>
          <a:lstStyle/>
          <a:p>
            <a:pPr algn="l"/>
            <a:r>
              <a:rPr lang="es-CO" sz="2300" dirty="0">
                <a:solidFill>
                  <a:schemeClr val="tx1"/>
                </a:solidFill>
                <a:latin typeface="Montserrat Semi Bold" pitchFamily="50" charset="0"/>
              </a:rPr>
              <a:t>Global </a:t>
            </a:r>
            <a:r>
              <a:rPr lang="es-CO" sz="2300" dirty="0" err="1" smtClean="0">
                <a:solidFill>
                  <a:schemeClr val="tx1"/>
                </a:solidFill>
                <a:latin typeface="Montserrat Semi Bold" pitchFamily="50" charset="0"/>
              </a:rPr>
              <a:t>Skills</a:t>
            </a:r>
            <a:r>
              <a:rPr lang="es-CO" sz="2300" dirty="0" smtClean="0">
                <a:solidFill>
                  <a:schemeClr val="tx1"/>
                </a:solidFill>
                <a:latin typeface="Montserrat Semi Bold" pitchFamily="50" charset="0"/>
              </a:rPr>
              <a:t> Training </a:t>
            </a:r>
            <a:r>
              <a:rPr lang="es-CO" sz="2300" dirty="0">
                <a:solidFill>
                  <a:schemeClr val="tx1"/>
                </a:solidFill>
                <a:latin typeface="Montserrat Semi Bold" pitchFamily="50" charset="0"/>
              </a:rPr>
              <a:t>es especialmente benéfico para organizaciones que quieran que sus </a:t>
            </a:r>
            <a:r>
              <a:rPr lang="es-CO" sz="2300" dirty="0" smtClean="0">
                <a:solidFill>
                  <a:schemeClr val="tx1"/>
                </a:solidFill>
                <a:latin typeface="Montserrat Semi Bold" pitchFamily="50" charset="0"/>
              </a:rPr>
              <a:t>colaboradores tengan mentalidad y herramientas de innovación e </a:t>
            </a:r>
            <a:r>
              <a:rPr lang="es-CO" sz="2300" dirty="0" err="1" smtClean="0">
                <a:solidFill>
                  <a:schemeClr val="tx1"/>
                </a:solidFill>
                <a:latin typeface="Montserrat Semi Bold" pitchFamily="50" charset="0"/>
              </a:rPr>
              <a:t>intra</a:t>
            </a:r>
            <a:r>
              <a:rPr lang="es-CO" sz="2300" dirty="0" smtClean="0">
                <a:solidFill>
                  <a:schemeClr val="tx1"/>
                </a:solidFill>
                <a:latin typeface="Montserrat Semi Bold" pitchFamily="50" charset="0"/>
              </a:rPr>
              <a:t>-emprendimiento, </a:t>
            </a:r>
            <a:r>
              <a:rPr lang="es-CO" sz="2300" dirty="0">
                <a:solidFill>
                  <a:schemeClr val="tx1"/>
                </a:solidFill>
                <a:latin typeface="Montserrat Semi Bold" pitchFamily="50" charset="0"/>
              </a:rPr>
              <a:t>disciplina </a:t>
            </a:r>
            <a:r>
              <a:rPr lang="es-CO" sz="2300" dirty="0" smtClean="0">
                <a:solidFill>
                  <a:schemeClr val="tx1"/>
                </a:solidFill>
                <a:latin typeface="Montserrat Semi Bold" pitchFamily="50" charset="0"/>
              </a:rPr>
              <a:t>corporativa, y que crezcan a nivel profesional y personal.</a:t>
            </a:r>
            <a:endParaRPr lang="es-CO" sz="2300" dirty="0">
              <a:solidFill>
                <a:schemeClr val="tx1"/>
              </a:solidFill>
              <a:latin typeface="Montserrat Semi Bold" pitchFamily="50" charset="0"/>
            </a:endParaRPr>
          </a:p>
          <a:p>
            <a:pPr algn="l"/>
            <a:r>
              <a:rPr lang="es-CO" sz="2300" dirty="0" smtClean="0">
                <a:solidFill>
                  <a:schemeClr val="tx1"/>
                </a:solidFill>
                <a:latin typeface="Montserrat Semi Bold" pitchFamily="50" charset="0"/>
              </a:rPr>
              <a:t>Es </a:t>
            </a:r>
            <a:r>
              <a:rPr lang="es-CO" sz="2300" dirty="0">
                <a:solidFill>
                  <a:schemeClr val="tx1"/>
                </a:solidFill>
                <a:latin typeface="Montserrat Semi Bold" pitchFamily="50" charset="0"/>
              </a:rPr>
              <a:t>recomendable que los </a:t>
            </a:r>
            <a:r>
              <a:rPr lang="es-CO" sz="2300" dirty="0" smtClean="0">
                <a:solidFill>
                  <a:schemeClr val="tx1"/>
                </a:solidFill>
                <a:latin typeface="Montserrat Semi Bold" pitchFamily="50" charset="0"/>
              </a:rPr>
              <a:t>participantes desempeñen </a:t>
            </a:r>
            <a:r>
              <a:rPr lang="es-CO" sz="2300" dirty="0">
                <a:solidFill>
                  <a:schemeClr val="tx1"/>
                </a:solidFill>
                <a:latin typeface="Montserrat Semi Bold" pitchFamily="50" charset="0"/>
              </a:rPr>
              <a:t>un rol en su organización que les permita influenciar a los demás colaboradores de su equipo/área para que pueda transmitir lo </a:t>
            </a:r>
            <a:r>
              <a:rPr lang="es-CO" sz="2300" dirty="0" smtClean="0">
                <a:solidFill>
                  <a:schemeClr val="tx1"/>
                </a:solidFill>
                <a:latin typeface="Montserrat Semi Bold" pitchFamily="50" charset="0"/>
              </a:rPr>
              <a:t>aprendido y aumentar el impacto de la capacitación.</a:t>
            </a:r>
            <a:endParaRPr lang="es-CO" sz="2300" dirty="0">
              <a:solidFill>
                <a:schemeClr val="tx1"/>
              </a:solidFill>
              <a:latin typeface="Montserrat Semi Bold" pitchFamily="50" charset="0"/>
            </a:endParaRPr>
          </a:p>
        </p:txBody>
      </p:sp>
      <p:pic>
        <p:nvPicPr>
          <p:cNvPr id="1026" name="Picture 2" descr="Resultado de imagen para robert bosch mexico png"/>
          <p:cNvPicPr>
            <a:picLocks noChangeAspect="1" noChangeArrowheads="1"/>
          </p:cNvPicPr>
          <p:nvPr/>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b="31767"/>
          <a:stretch/>
        </p:blipFill>
        <p:spPr bwMode="auto">
          <a:xfrm>
            <a:off x="596316" y="2819913"/>
            <a:ext cx="3793258" cy="12739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para aliat universidades png"/>
          <p:cNvPicPr>
            <a:picLocks noChangeAspect="1" noChangeArrowheads="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4739028" y="2819913"/>
            <a:ext cx="4567006" cy="143554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sultado de imagen para frogtek png"/>
          <p:cNvPicPr>
            <a:picLocks noChangeAspect="1" noChangeArrowheads="1"/>
          </p:cNvPicPr>
          <p:nvPr/>
        </p:nvPicPr>
        <p:blipFill>
          <a:blip r:embed="rId6">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653466" y="4210531"/>
            <a:ext cx="2638425" cy="11430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sultado de imagen para crea mujeres png"/>
          <p:cNvPicPr>
            <a:picLocks noChangeAspect="1" noChangeArrowheads="1"/>
          </p:cNvPicPr>
          <p:nvPr/>
        </p:nvPicPr>
        <p:blipFill>
          <a:blip r:embed="rId7">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3828932" y="4431134"/>
            <a:ext cx="2682700" cy="92239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sultado de imagen para PROMOTORA SOCIAL MEXICO png"/>
          <p:cNvPicPr>
            <a:picLocks noChangeAspect="1" noChangeArrowheads="1"/>
          </p:cNvPicPr>
          <p:nvPr/>
        </p:nvPicPr>
        <p:blipFill>
          <a:blip r:embed="rId8">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6964237" y="4141160"/>
            <a:ext cx="2852738" cy="13526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Resultado de imagen para ibero png"/>
          <p:cNvPicPr>
            <a:picLocks noChangeAspect="1" noChangeArrowheads="1"/>
          </p:cNvPicPr>
          <p:nvPr/>
        </p:nvPicPr>
        <p:blipFill>
          <a:blip r:embed="rId9">
            <a:grayscl/>
            <a:extLst>
              <a:ext uri="{28A0092B-C50C-407E-A947-70E740481C1C}">
                <a14:useLocalDpi xmlns:a14="http://schemas.microsoft.com/office/drawing/2010/main" val="0"/>
              </a:ext>
            </a:extLst>
          </a:blip>
          <a:srcRect/>
          <a:stretch>
            <a:fillRect/>
          </a:stretch>
        </p:blipFill>
        <p:spPr bwMode="auto">
          <a:xfrm>
            <a:off x="9842202" y="3990458"/>
            <a:ext cx="2857500" cy="1447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9448153"/>
      </p:ext>
    </p:ext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4" descr="C:\Users\NP900X3C\Dropbox\Impact Hub DF\Diseño\sea-black-and-white-water-ocean-landscape.jpg"/>
          <p:cNvPicPr>
            <a:picLocks noChangeAspect="1" noChangeArrowheads="1"/>
          </p:cNvPicPr>
          <p:nvPr/>
        </p:nvPicPr>
        <p:blipFill rotWithShape="1">
          <a:blip r:embed="rId3">
            <a:extLst>
              <a:ext uri="{28A0092B-C50C-407E-A947-70E740481C1C}">
                <a14:useLocalDpi xmlns:a14="http://schemas.microsoft.com/office/drawing/2010/main" val="0"/>
              </a:ext>
            </a:extLst>
          </a:blip>
          <a:srcRect l="529" t="5658" r="529" b="20849"/>
          <a:stretch/>
        </p:blipFill>
        <p:spPr bwMode="auto">
          <a:xfrm>
            <a:off x="0" y="500918"/>
            <a:ext cx="13021130" cy="5003001"/>
          </a:xfrm>
          <a:prstGeom prst="rect">
            <a:avLst/>
          </a:prstGeom>
          <a:noFill/>
          <a:extLst>
            <a:ext uri="{909E8E84-426E-40DD-AFC4-6F175D3DCCD1}">
              <a14:hiddenFill xmlns:a14="http://schemas.microsoft.com/office/drawing/2010/main">
                <a:solidFill>
                  <a:srgbClr val="FFFFFF"/>
                </a:solidFill>
              </a14:hiddenFill>
            </a:ext>
          </a:extLst>
        </p:spPr>
      </p:pic>
      <p:sp>
        <p:nvSpPr>
          <p:cNvPr id="156" name="Shape 156"/>
          <p:cNvSpPr/>
          <p:nvPr/>
        </p:nvSpPr>
        <p:spPr>
          <a:xfrm>
            <a:off x="-15438" y="5181301"/>
            <a:ext cx="13020238" cy="4572300"/>
          </a:xfrm>
          <a:prstGeom prst="rect">
            <a:avLst/>
          </a:prstGeom>
          <a:solidFill>
            <a:srgbClr val="1CE9D5"/>
          </a:solidFill>
          <a:ln w="12700">
            <a:miter lim="400000"/>
          </a:ln>
        </p:spPr>
        <p:txBody>
          <a:bodyPr lIns="50800" tIns="50800" rIns="50800" bIns="50800" anchor="ctr"/>
          <a:lstStyle/>
          <a:p>
            <a:pPr defTabSz="778933">
              <a:defRPr sz="3200">
                <a:solidFill>
                  <a:srgbClr val="8555FF"/>
                </a:solidFill>
              </a:defRPr>
            </a:pPr>
            <a:endParaRPr dirty="0"/>
          </a:p>
        </p:txBody>
      </p:sp>
      <p:sp>
        <p:nvSpPr>
          <p:cNvPr id="157" name="Shape 157"/>
          <p:cNvSpPr/>
          <p:nvPr/>
        </p:nvSpPr>
        <p:spPr>
          <a:xfrm>
            <a:off x="334037" y="7886201"/>
            <a:ext cx="12352163" cy="45653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just" defTabSz="778933">
              <a:defRPr sz="2400" b="1">
                <a:solidFill>
                  <a:srgbClr val="FFFFFF"/>
                </a:solidFill>
                <a:latin typeface="Helvetica"/>
                <a:ea typeface="Helvetica"/>
                <a:cs typeface="Helvetica"/>
                <a:sym typeface="Helvetica"/>
              </a:defRPr>
            </a:pPr>
            <a:endParaRPr lang="es-MX" sz="2300" dirty="0">
              <a:solidFill>
                <a:schemeClr val="tx1">
                  <a:lumMod val="75000"/>
                  <a:lumOff val="25000"/>
                </a:schemeClr>
              </a:solidFill>
              <a:latin typeface="Montserrat ExtraLight" pitchFamily="50" charset="0"/>
            </a:endParaRPr>
          </a:p>
        </p:txBody>
      </p:sp>
      <p:sp>
        <p:nvSpPr>
          <p:cNvPr id="8" name="Shape 187"/>
          <p:cNvSpPr/>
          <p:nvPr/>
        </p:nvSpPr>
        <p:spPr>
          <a:xfrm>
            <a:off x="6070393" y="383323"/>
            <a:ext cx="864019" cy="41036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defTabSz="778933">
              <a:defRPr sz="2000" b="1">
                <a:latin typeface="Helvetica"/>
                <a:ea typeface="Helvetica"/>
                <a:cs typeface="Helvetica"/>
                <a:sym typeface="Helvetica"/>
              </a:defRPr>
            </a:lvl1pPr>
          </a:lstStyle>
          <a:p>
            <a:r>
              <a:rPr lang="es-CO" dirty="0" smtClean="0">
                <a:solidFill>
                  <a:schemeClr val="tx1">
                    <a:lumMod val="50000"/>
                    <a:lumOff val="50000"/>
                  </a:schemeClr>
                </a:solidFill>
                <a:latin typeface="Montserrat Light" pitchFamily="50" charset="0"/>
              </a:rPr>
              <a:t>quién</a:t>
            </a:r>
            <a:endParaRPr dirty="0">
              <a:solidFill>
                <a:schemeClr val="tx1">
                  <a:lumMod val="50000"/>
                  <a:lumOff val="50000"/>
                </a:schemeClr>
              </a:solidFill>
              <a:latin typeface="Montserrat Light" pitchFamily="50" charset="0"/>
            </a:endParaRPr>
          </a:p>
        </p:txBody>
      </p:sp>
      <p:sp>
        <p:nvSpPr>
          <p:cNvPr id="10" name="Shape 159"/>
          <p:cNvSpPr/>
          <p:nvPr/>
        </p:nvSpPr>
        <p:spPr>
          <a:xfrm>
            <a:off x="546314" y="1258139"/>
            <a:ext cx="10051348" cy="226933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778933">
              <a:lnSpc>
                <a:spcPct val="60000"/>
              </a:lnSpc>
              <a:defRPr sz="12000" b="1">
                <a:latin typeface="Helvetica"/>
                <a:ea typeface="Helvetica"/>
                <a:cs typeface="Helvetica"/>
                <a:sym typeface="Helvetica"/>
              </a:defRPr>
            </a:lvl1pPr>
          </a:lstStyle>
          <a:p>
            <a:pPr algn="l">
              <a:lnSpc>
                <a:spcPct val="80000"/>
              </a:lnSpc>
            </a:pPr>
            <a:r>
              <a:rPr lang="es-CO" sz="8800" dirty="0" smtClean="0">
                <a:latin typeface="Montserrat Extra Bold" panose="00000900000000000000" pitchFamily="50" charset="0"/>
              </a:rPr>
              <a:t>¿PARA QUIÉN ES EL PROGRAMA?</a:t>
            </a:r>
            <a:endParaRPr sz="8800" dirty="0">
              <a:latin typeface="Montserrat Semi Bold" panose="00000700000000000000" pitchFamily="50" charset="0"/>
            </a:endParaRPr>
          </a:p>
        </p:txBody>
      </p:sp>
      <p:sp>
        <p:nvSpPr>
          <p:cNvPr id="17" name="Shape 159"/>
          <p:cNvSpPr/>
          <p:nvPr/>
        </p:nvSpPr>
        <p:spPr>
          <a:xfrm>
            <a:off x="546313" y="4150262"/>
            <a:ext cx="7748601"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778933">
              <a:lnSpc>
                <a:spcPct val="60000"/>
              </a:lnSpc>
              <a:defRPr sz="12000" b="1">
                <a:latin typeface="Helvetica"/>
                <a:ea typeface="Helvetica"/>
                <a:cs typeface="Helvetica"/>
                <a:sym typeface="Helvetica"/>
              </a:defRPr>
            </a:lvl1pPr>
          </a:lstStyle>
          <a:p>
            <a:pPr algn="l">
              <a:lnSpc>
                <a:spcPct val="70000"/>
              </a:lnSpc>
            </a:pPr>
            <a:r>
              <a:rPr lang="es-CO" sz="4000" dirty="0" smtClean="0">
                <a:latin typeface="Montserrat Extra Bold" panose="00000900000000000000" pitchFamily="50" charset="0"/>
              </a:rPr>
              <a:t>INTRA-EMPRENDEDORES* Y AGENTES DE CAMBIO</a:t>
            </a:r>
            <a:endParaRPr lang="es-CO" sz="4000" dirty="0">
              <a:latin typeface="Montserrat Extra Bold" panose="00000900000000000000" pitchFamily="50" charset="0"/>
            </a:endParaRPr>
          </a:p>
        </p:txBody>
      </p:sp>
      <p:sp>
        <p:nvSpPr>
          <p:cNvPr id="24" name="23 Rectángulo"/>
          <p:cNvSpPr/>
          <p:nvPr/>
        </p:nvSpPr>
        <p:spPr>
          <a:xfrm>
            <a:off x="508214" y="6301151"/>
            <a:ext cx="11557437" cy="3170099"/>
          </a:xfrm>
          <a:prstGeom prst="rect">
            <a:avLst/>
          </a:prstGeom>
        </p:spPr>
        <p:txBody>
          <a:bodyPr wrap="square">
            <a:spAutoFit/>
          </a:bodyPr>
          <a:lstStyle/>
          <a:p>
            <a:pPr algn="l"/>
            <a:r>
              <a:rPr lang="es-CO" sz="2000" dirty="0">
                <a:solidFill>
                  <a:schemeClr val="tx1"/>
                </a:solidFill>
                <a:latin typeface="Montserrat Semi Bold" pitchFamily="50" charset="0"/>
              </a:rPr>
              <a:t>¿</a:t>
            </a:r>
            <a:r>
              <a:rPr lang="es-CO" sz="2000" dirty="0" smtClean="0">
                <a:solidFill>
                  <a:schemeClr val="tx1"/>
                </a:solidFill>
                <a:latin typeface="Montserrat Semi Bold" pitchFamily="50" charset="0"/>
              </a:rPr>
              <a:t>La empresa en la que trabajas está o estará en constante crecimiento? </a:t>
            </a:r>
          </a:p>
          <a:p>
            <a:pPr algn="l"/>
            <a:r>
              <a:rPr lang="es-CO" sz="2000" dirty="0" smtClean="0">
                <a:solidFill>
                  <a:schemeClr val="tx1"/>
                </a:solidFill>
                <a:latin typeface="Montserrat Semi Bold" pitchFamily="50" charset="0"/>
              </a:rPr>
              <a:t>¿Estás expuesto a cambios, conflictos, </a:t>
            </a:r>
            <a:r>
              <a:rPr lang="es-CO" sz="2000" dirty="0">
                <a:solidFill>
                  <a:schemeClr val="tx1"/>
                </a:solidFill>
                <a:latin typeface="Montserrat Semi Bold" pitchFamily="50" charset="0"/>
              </a:rPr>
              <a:t>mayores cargas de </a:t>
            </a:r>
            <a:r>
              <a:rPr lang="es-CO" sz="2000" dirty="0" smtClean="0">
                <a:solidFill>
                  <a:schemeClr val="tx1"/>
                </a:solidFill>
                <a:latin typeface="Montserrat Semi Bold" pitchFamily="50" charset="0"/>
              </a:rPr>
              <a:t>trabajo, fatiga?</a:t>
            </a:r>
            <a:endParaRPr lang="es-CO" sz="2000" dirty="0">
              <a:solidFill>
                <a:schemeClr val="tx1"/>
              </a:solidFill>
              <a:latin typeface="Montserrat Semi Bold" pitchFamily="50" charset="0"/>
            </a:endParaRPr>
          </a:p>
          <a:p>
            <a:pPr algn="l"/>
            <a:r>
              <a:rPr lang="es-CO" sz="2000" dirty="0" smtClean="0">
                <a:solidFill>
                  <a:schemeClr val="tx1"/>
                </a:solidFill>
                <a:latin typeface="Montserrat Semi Bold" pitchFamily="50" charset="0"/>
              </a:rPr>
              <a:t>¿Tienes que </a:t>
            </a:r>
            <a:r>
              <a:rPr lang="es-CO" sz="2000" dirty="0">
                <a:solidFill>
                  <a:schemeClr val="tx1"/>
                </a:solidFill>
                <a:latin typeface="Montserrat Semi Bold" pitchFamily="50" charset="0"/>
              </a:rPr>
              <a:t>trabajar en equipos cambiantes y enfrentar retos </a:t>
            </a:r>
            <a:r>
              <a:rPr lang="es-CO" sz="2000" dirty="0" smtClean="0">
                <a:solidFill>
                  <a:schemeClr val="tx1"/>
                </a:solidFill>
                <a:latin typeface="Montserrat Semi Bold" pitchFamily="50" charset="0"/>
              </a:rPr>
              <a:t>nuevos constantemente?</a:t>
            </a:r>
          </a:p>
          <a:p>
            <a:pPr algn="l"/>
            <a:endParaRPr lang="es-CO" sz="2000" dirty="0">
              <a:solidFill>
                <a:schemeClr val="tx1"/>
              </a:solidFill>
              <a:latin typeface="Montserrat Semi Bold" pitchFamily="50" charset="0"/>
            </a:endParaRPr>
          </a:p>
          <a:p>
            <a:pPr algn="l"/>
            <a:r>
              <a:rPr lang="es-CO" sz="2000" dirty="0" smtClean="0">
                <a:solidFill>
                  <a:schemeClr val="tx1"/>
                </a:solidFill>
                <a:latin typeface="Montserrat Semi Bold" pitchFamily="50" charset="0"/>
              </a:rPr>
              <a:t>Si quieres las habilidades y herramientas para enfrentar estos retos con éxito, este programa es para ti. </a:t>
            </a:r>
          </a:p>
          <a:p>
            <a:pPr algn="l"/>
            <a:endParaRPr lang="es-CO" sz="2000" dirty="0">
              <a:solidFill>
                <a:schemeClr val="tx1"/>
              </a:solidFill>
              <a:latin typeface="Montserrat Semi Bold" pitchFamily="50" charset="0"/>
            </a:endParaRPr>
          </a:p>
          <a:p>
            <a:pPr algn="l"/>
            <a:r>
              <a:rPr lang="es-CO" sz="2000" dirty="0">
                <a:solidFill>
                  <a:schemeClr val="tx1"/>
                </a:solidFill>
                <a:latin typeface="Montserrat Semi Bold" pitchFamily="50" charset="0"/>
              </a:rPr>
              <a:t>El programa </a:t>
            </a:r>
            <a:r>
              <a:rPr lang="es-CO" sz="2000" dirty="0" smtClean="0">
                <a:solidFill>
                  <a:schemeClr val="tx1"/>
                </a:solidFill>
                <a:latin typeface="Montserrat Semi Bold" pitchFamily="50" charset="0"/>
              </a:rPr>
              <a:t>fue diseñado </a:t>
            </a:r>
            <a:r>
              <a:rPr lang="es-CO" sz="2000" dirty="0">
                <a:solidFill>
                  <a:schemeClr val="tx1"/>
                </a:solidFill>
                <a:latin typeface="Montserrat Semi Bold" pitchFamily="50" charset="0"/>
              </a:rPr>
              <a:t>para colaboradores que busquen avanzar su carrera de manera estratégica en tiempos de cambio, estar preparados para desempeñar posiciones de liderazgo o mejorar la manera como ya lo hacen</a:t>
            </a:r>
            <a:r>
              <a:rPr lang="es-CO" sz="2000" dirty="0" smtClean="0">
                <a:solidFill>
                  <a:schemeClr val="tx1"/>
                </a:solidFill>
                <a:latin typeface="Montserrat Semi Bold" pitchFamily="50" charset="0"/>
              </a:rPr>
              <a:t>.</a:t>
            </a:r>
          </a:p>
        </p:txBody>
      </p:sp>
      <p:sp>
        <p:nvSpPr>
          <p:cNvPr id="2" name="1 Rectángulo"/>
          <p:cNvSpPr/>
          <p:nvPr/>
        </p:nvSpPr>
        <p:spPr>
          <a:xfrm>
            <a:off x="527264" y="5275319"/>
            <a:ext cx="11531392" cy="707886"/>
          </a:xfrm>
          <a:prstGeom prst="rect">
            <a:avLst/>
          </a:prstGeom>
        </p:spPr>
        <p:txBody>
          <a:bodyPr wrap="square">
            <a:spAutoFit/>
          </a:bodyPr>
          <a:lstStyle/>
          <a:p>
            <a:pPr algn="l"/>
            <a:r>
              <a:rPr lang="es-CO" sz="2000" dirty="0" smtClean="0">
                <a:solidFill>
                  <a:schemeClr val="tx1"/>
                </a:solidFill>
                <a:latin typeface="Montserrat Semi Bold" pitchFamily="50" charset="0"/>
              </a:rPr>
              <a:t>* Colaboradores que quieren apalancar el poder de su organización para </a:t>
            </a:r>
            <a:r>
              <a:rPr lang="es-CO" sz="2000" i="1" dirty="0" smtClean="0">
                <a:solidFill>
                  <a:schemeClr val="tx1"/>
                </a:solidFill>
                <a:latin typeface="Montserrat Semi Bold" pitchFamily="50" charset="0"/>
              </a:rPr>
              <a:t>crear</a:t>
            </a:r>
            <a:r>
              <a:rPr lang="es-CO" sz="2000" dirty="0" smtClean="0">
                <a:solidFill>
                  <a:schemeClr val="tx1"/>
                </a:solidFill>
                <a:latin typeface="Montserrat Semi Bold" pitchFamily="50" charset="0"/>
              </a:rPr>
              <a:t> y </a:t>
            </a:r>
            <a:r>
              <a:rPr lang="es-CO" sz="2000" i="1" dirty="0" smtClean="0">
                <a:solidFill>
                  <a:schemeClr val="tx1"/>
                </a:solidFill>
                <a:latin typeface="Montserrat Semi Bold" pitchFamily="50" charset="0"/>
              </a:rPr>
              <a:t>mejorar</a:t>
            </a:r>
            <a:r>
              <a:rPr lang="es-CO" sz="2000" dirty="0" smtClean="0">
                <a:solidFill>
                  <a:schemeClr val="tx1"/>
                </a:solidFill>
                <a:latin typeface="Montserrat Semi Bold" pitchFamily="50" charset="0"/>
              </a:rPr>
              <a:t> servicios, productos y formas de trabajar.</a:t>
            </a:r>
            <a:endParaRPr lang="es-CO" sz="2000" dirty="0">
              <a:solidFill>
                <a:schemeClr val="tx1"/>
              </a:solidFill>
              <a:latin typeface="Montserrat Semi Bold" pitchFamily="50" charset="0"/>
            </a:endParaRPr>
          </a:p>
        </p:txBody>
      </p:sp>
    </p:spTree>
    <p:extLst>
      <p:ext uri="{BB962C8B-B14F-4D97-AF65-F5344CB8AC3E}">
        <p14:creationId xmlns:p14="http://schemas.microsoft.com/office/powerpoint/2010/main" val="796547729"/>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3" descr="C:\Users\NP900X3C\Dropbox\Impact Hub DF\Hub Training\pitch skill up\create-865017_1280.jpg"/>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17000"/>
                    </a14:imgEffect>
                  </a14:imgLayer>
                </a14:imgProps>
              </a:ext>
              <a:ext uri="{28A0092B-C50C-407E-A947-70E740481C1C}">
                <a14:useLocalDpi xmlns:a14="http://schemas.microsoft.com/office/drawing/2010/main" val="0"/>
              </a:ext>
            </a:extLst>
          </a:blip>
          <a:srcRect l="48696" t="19584" b="22696"/>
          <a:stretch/>
        </p:blipFill>
        <p:spPr bwMode="auto">
          <a:xfrm>
            <a:off x="0" y="-1"/>
            <a:ext cx="13009203" cy="9753601"/>
          </a:xfrm>
          <a:prstGeom prst="rect">
            <a:avLst/>
          </a:prstGeom>
          <a:noFill/>
          <a:extLst>
            <a:ext uri="{909E8E84-426E-40DD-AFC4-6F175D3DCCD1}">
              <a14:hiddenFill xmlns:a14="http://schemas.microsoft.com/office/drawing/2010/main">
                <a:solidFill>
                  <a:srgbClr val="FFFFFF"/>
                </a:solidFill>
              </a14:hiddenFill>
            </a:ext>
          </a:extLst>
        </p:spPr>
      </p:pic>
      <p:sp>
        <p:nvSpPr>
          <p:cNvPr id="2" name="Shape 159"/>
          <p:cNvSpPr/>
          <p:nvPr/>
        </p:nvSpPr>
        <p:spPr>
          <a:xfrm>
            <a:off x="660623" y="383400"/>
            <a:ext cx="10051348" cy="119398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778933">
              <a:lnSpc>
                <a:spcPct val="60000"/>
              </a:lnSpc>
              <a:defRPr sz="12000" b="1">
                <a:latin typeface="Helvetica"/>
                <a:ea typeface="Helvetica"/>
                <a:cs typeface="Helvetica"/>
                <a:sym typeface="Helvetica"/>
              </a:defRPr>
            </a:lvl1pPr>
          </a:lstStyle>
          <a:p>
            <a:pPr algn="l">
              <a:lnSpc>
                <a:spcPct val="80000"/>
              </a:lnSpc>
            </a:pPr>
            <a:r>
              <a:rPr lang="es-CO" sz="8800" dirty="0" smtClean="0">
                <a:latin typeface="Montserrat Extra Bold" panose="00000900000000000000" pitchFamily="50" charset="0"/>
              </a:rPr>
              <a:t>TESTIMONIOS</a:t>
            </a:r>
            <a:endParaRPr sz="8800" dirty="0">
              <a:latin typeface="Montserrat Semi Bold" panose="00000700000000000000" pitchFamily="50" charset="0"/>
            </a:endParaRPr>
          </a:p>
        </p:txBody>
      </p:sp>
      <p:sp>
        <p:nvSpPr>
          <p:cNvPr id="3" name="2 Rectángulo"/>
          <p:cNvSpPr/>
          <p:nvPr/>
        </p:nvSpPr>
        <p:spPr>
          <a:xfrm>
            <a:off x="4123423" y="6911241"/>
            <a:ext cx="6127505" cy="1754326"/>
          </a:xfrm>
          <a:prstGeom prst="rect">
            <a:avLst/>
          </a:prstGeom>
        </p:spPr>
        <p:txBody>
          <a:bodyPr wrap="square">
            <a:spAutoFit/>
          </a:bodyPr>
          <a:lstStyle/>
          <a:p>
            <a:pPr algn="l"/>
            <a:r>
              <a:rPr lang="es-CO" sz="1800" dirty="0" smtClean="0">
                <a:latin typeface="Montserrat Light" pitchFamily="50" charset="0"/>
              </a:rPr>
              <a:t>“No </a:t>
            </a:r>
            <a:r>
              <a:rPr lang="es-CO" sz="1800" dirty="0">
                <a:latin typeface="Montserrat Light" pitchFamily="50" charset="0"/>
              </a:rPr>
              <a:t>pierdan el estilo de </a:t>
            </a:r>
            <a:r>
              <a:rPr lang="es-CO" sz="1800" dirty="0" err="1">
                <a:latin typeface="Montserrat Light" pitchFamily="50" charset="0"/>
              </a:rPr>
              <a:t>Impact</a:t>
            </a:r>
            <a:r>
              <a:rPr lang="es-CO" sz="1800" dirty="0">
                <a:latin typeface="Montserrat Light" pitchFamily="50" charset="0"/>
              </a:rPr>
              <a:t> </a:t>
            </a:r>
            <a:r>
              <a:rPr lang="es-CO" sz="1800" dirty="0" err="1">
                <a:latin typeface="Montserrat Light" pitchFamily="50" charset="0"/>
              </a:rPr>
              <a:t>Hub</a:t>
            </a:r>
            <a:r>
              <a:rPr lang="es-CO" sz="1800" dirty="0">
                <a:latin typeface="Montserrat Light" pitchFamily="50" charset="0"/>
              </a:rPr>
              <a:t>, la forma de dar seguimiento </a:t>
            </a:r>
            <a:r>
              <a:rPr lang="es-CO" sz="1800" dirty="0" smtClean="0">
                <a:latin typeface="Montserrat Light" pitchFamily="50" charset="0"/>
              </a:rPr>
              <a:t>y sobre todo, </a:t>
            </a:r>
            <a:r>
              <a:rPr lang="es-CO" sz="1800" dirty="0">
                <a:latin typeface="Montserrat Light" pitchFamily="50" charset="0"/>
              </a:rPr>
              <a:t>la atención personalizada.</a:t>
            </a:r>
          </a:p>
          <a:p>
            <a:pPr algn="l"/>
            <a:r>
              <a:rPr lang="es-ES" sz="1800" dirty="0" smtClean="0">
                <a:latin typeface="Montserrat Light" pitchFamily="50" charset="0"/>
              </a:rPr>
              <a:t>También </a:t>
            </a:r>
            <a:r>
              <a:rPr lang="es-ES" sz="1800" dirty="0">
                <a:latin typeface="Montserrat Light" pitchFamily="50" charset="0"/>
              </a:rPr>
              <a:t>me gustó que no fueron las típicas clases de enseñanza frontal, sino que siempre fue muy interactivo.”</a:t>
            </a:r>
            <a:endParaRPr lang="en-US" sz="1800" dirty="0">
              <a:latin typeface="Montserrat Light" pitchFamily="50" charset="0"/>
            </a:endParaRPr>
          </a:p>
          <a:p>
            <a:pPr algn="l"/>
            <a:r>
              <a:rPr lang="es-ES" sz="1800" b="1" dirty="0" smtClean="0">
                <a:latin typeface="Montserrat Extra Bold" pitchFamily="50" charset="0"/>
              </a:rPr>
              <a:t>Cuauhtémoc Chavarría - </a:t>
            </a:r>
            <a:r>
              <a:rPr lang="en-US" sz="1800" b="1" dirty="0" smtClean="0">
                <a:latin typeface="Montserrat Extra Bold" pitchFamily="50" charset="0"/>
              </a:rPr>
              <a:t> </a:t>
            </a:r>
            <a:r>
              <a:rPr lang="es-CO" sz="1800" b="1" dirty="0" smtClean="0">
                <a:latin typeface="Montserrat Extra Bold" pitchFamily="50" charset="0"/>
              </a:rPr>
              <a:t>Consultor independiente</a:t>
            </a:r>
            <a:endParaRPr lang="en-US" sz="1800" dirty="0">
              <a:latin typeface="Montserrat Extra Bold" pitchFamily="50" charset="0"/>
            </a:endParaRPr>
          </a:p>
        </p:txBody>
      </p:sp>
      <p:sp>
        <p:nvSpPr>
          <p:cNvPr id="4" name="Shape 136"/>
          <p:cNvSpPr/>
          <p:nvPr/>
        </p:nvSpPr>
        <p:spPr>
          <a:xfrm rot="5400000" flipV="1">
            <a:off x="2745821" y="2747662"/>
            <a:ext cx="2121691" cy="125760"/>
          </a:xfrm>
          <a:prstGeom prst="rect">
            <a:avLst/>
          </a:prstGeom>
          <a:solidFill>
            <a:srgbClr val="1CE9D5">
              <a:alpha val="85000"/>
            </a:srgbClr>
          </a:solidFill>
          <a:ln w="12700">
            <a:miter lim="400000"/>
          </a:ln>
        </p:spPr>
        <p:txBody>
          <a:bodyPr lIns="50800" tIns="50800" rIns="50800" bIns="50800" anchor="ctr"/>
          <a:lstStyle/>
          <a:p>
            <a:pPr>
              <a:defRPr sz="2400">
                <a:solidFill>
                  <a:srgbClr val="E645FA"/>
                </a:solidFill>
              </a:defRPr>
            </a:pPr>
            <a:endParaRPr dirty="0"/>
          </a:p>
        </p:txBody>
      </p:sp>
      <p:sp>
        <p:nvSpPr>
          <p:cNvPr id="10" name="Shape 136"/>
          <p:cNvSpPr/>
          <p:nvPr/>
        </p:nvSpPr>
        <p:spPr>
          <a:xfrm rot="5400000" flipV="1">
            <a:off x="6454110" y="5220897"/>
            <a:ext cx="2085977" cy="125762"/>
          </a:xfrm>
          <a:prstGeom prst="rect">
            <a:avLst/>
          </a:prstGeom>
          <a:solidFill>
            <a:srgbClr val="1CE9D5">
              <a:alpha val="85000"/>
            </a:srgbClr>
          </a:solidFill>
          <a:ln w="12700">
            <a:miter lim="400000"/>
          </a:ln>
        </p:spPr>
        <p:txBody>
          <a:bodyPr lIns="50800" tIns="50800" rIns="50800" bIns="50800" anchor="ctr"/>
          <a:lstStyle/>
          <a:p>
            <a:pPr algn="r">
              <a:defRPr sz="2400">
                <a:solidFill>
                  <a:srgbClr val="E645FA"/>
                </a:solidFill>
              </a:defRPr>
            </a:pPr>
            <a:endParaRPr dirty="0"/>
          </a:p>
        </p:txBody>
      </p:sp>
      <p:pic>
        <p:nvPicPr>
          <p:cNvPr id="22" name="Picture 22" descr="C:\Users\NP900X3C\Dropbox\Impact Hub DF\Hub Training\PROGRAMA DE ALTO DESEMPEÑO\GLT 1 - 2016\Fotos\editadas 2\WhatsApp Image 2016-11-28 at 8.46.35 PM (800x51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6524" y="6843085"/>
            <a:ext cx="2800126" cy="180608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9" descr="C:\Users\NP900X3C\Dropbox\Impact Hub DF\Hub Training\PROGRAMA DE ALTO DESEMPEÑO\GLT 1 - 2016\Nueva carpeta\editadas\1 (10) (800x60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7272" y="1749696"/>
            <a:ext cx="2815091" cy="211131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8" descr="C:\Users\NP900X3C\Dropbox\Impact Hub DF\Hub Training\PROGRAMA DE ALTO DESEMPEÑO\GLT 1 - 2016\Nueva carpeta\editadas\1 (4) (800x450).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80392" y="4240789"/>
            <a:ext cx="3708404" cy="2085978"/>
          </a:xfrm>
          <a:prstGeom prst="rect">
            <a:avLst/>
          </a:prstGeom>
          <a:noFill/>
          <a:extLst>
            <a:ext uri="{909E8E84-426E-40DD-AFC4-6F175D3DCCD1}">
              <a14:hiddenFill xmlns:a14="http://schemas.microsoft.com/office/drawing/2010/main">
                <a:solidFill>
                  <a:srgbClr val="FFFFFF"/>
                </a:solidFill>
              </a14:hiddenFill>
            </a:ext>
          </a:extLst>
        </p:spPr>
      </p:pic>
      <p:sp>
        <p:nvSpPr>
          <p:cNvPr id="28" name="27 Rectángulo"/>
          <p:cNvSpPr/>
          <p:nvPr/>
        </p:nvSpPr>
        <p:spPr>
          <a:xfrm>
            <a:off x="3894094" y="1694480"/>
            <a:ext cx="6319041" cy="2308324"/>
          </a:xfrm>
          <a:prstGeom prst="rect">
            <a:avLst/>
          </a:prstGeom>
        </p:spPr>
        <p:txBody>
          <a:bodyPr wrap="square">
            <a:spAutoFit/>
          </a:bodyPr>
          <a:lstStyle/>
          <a:p>
            <a:pPr algn="l"/>
            <a:r>
              <a:rPr lang="es-ES" sz="1800" dirty="0" smtClean="0">
                <a:latin typeface="Montserrat Light" pitchFamily="50" charset="0"/>
              </a:rPr>
              <a:t>“Lo que más me gustó fue la manera de tratar todo de forma integral: mente -corazón-cuerpo. Esto es ser CONGURENTES con nuestro día a día, que lo profesional sea parte de nuestra vida personal sin perdernos en lo uno ni en lo otro.</a:t>
            </a:r>
            <a:r>
              <a:rPr lang="en-US" sz="1800" dirty="0" smtClean="0">
                <a:latin typeface="Montserrat Light" pitchFamily="50" charset="0"/>
              </a:rPr>
              <a:t>”</a:t>
            </a:r>
          </a:p>
          <a:p>
            <a:pPr algn="l"/>
            <a:r>
              <a:rPr lang="es-ES" sz="1800" dirty="0" smtClean="0">
                <a:latin typeface="Montserrat Extra Bold" pitchFamily="50" charset="0"/>
              </a:rPr>
              <a:t>Alejandra de los Reyes - </a:t>
            </a:r>
            <a:r>
              <a:rPr lang="en-US" sz="1800" dirty="0" smtClean="0">
                <a:latin typeface="Montserrat Extra Bold" pitchFamily="50" charset="0"/>
              </a:rPr>
              <a:t>Security Systems </a:t>
            </a:r>
            <a:r>
              <a:rPr lang="en-US" sz="1800" dirty="0">
                <a:latin typeface="Montserrat Extra Bold" pitchFamily="50" charset="0"/>
              </a:rPr>
              <a:t>/ Sales </a:t>
            </a:r>
            <a:r>
              <a:rPr lang="en-US" sz="1800" dirty="0" smtClean="0">
                <a:latin typeface="Montserrat Extra Bold" pitchFamily="50" charset="0"/>
              </a:rPr>
              <a:t>Engineer, Bosch</a:t>
            </a:r>
            <a:r>
              <a:rPr lang="es-ES" sz="1800" dirty="0" smtClean="0">
                <a:latin typeface="Montserrat Extra Bold" pitchFamily="50" charset="0"/>
              </a:rPr>
              <a:t> </a:t>
            </a:r>
            <a:endParaRPr lang="en-US" sz="1800" dirty="0" smtClean="0">
              <a:latin typeface="Montserrat Extra Bold" pitchFamily="50" charset="0"/>
            </a:endParaRPr>
          </a:p>
          <a:p>
            <a:pPr algn="l"/>
            <a:r>
              <a:rPr lang="es-ES" sz="1800" dirty="0" smtClean="0">
                <a:latin typeface="Montserrat Light" pitchFamily="50" charset="0"/>
              </a:rPr>
              <a:t> </a:t>
            </a:r>
            <a:endParaRPr lang="en-US" sz="1800" dirty="0" smtClean="0">
              <a:latin typeface="Montserrat Light" pitchFamily="50" charset="0"/>
            </a:endParaRPr>
          </a:p>
        </p:txBody>
      </p:sp>
      <p:sp>
        <p:nvSpPr>
          <p:cNvPr id="29" name="Shape 136"/>
          <p:cNvSpPr/>
          <p:nvPr/>
        </p:nvSpPr>
        <p:spPr>
          <a:xfrm rot="5400000" flipV="1">
            <a:off x="2986933" y="7683246"/>
            <a:ext cx="1822167" cy="125760"/>
          </a:xfrm>
          <a:prstGeom prst="rect">
            <a:avLst/>
          </a:prstGeom>
          <a:solidFill>
            <a:srgbClr val="1CE9D5">
              <a:alpha val="85000"/>
            </a:srgbClr>
          </a:solidFill>
          <a:ln w="12700">
            <a:miter lim="400000"/>
          </a:ln>
        </p:spPr>
        <p:txBody>
          <a:bodyPr lIns="50800" tIns="50800" rIns="50800" bIns="50800" anchor="ctr"/>
          <a:lstStyle/>
          <a:p>
            <a:pPr>
              <a:defRPr sz="2400">
                <a:solidFill>
                  <a:srgbClr val="E645FA"/>
                </a:solidFill>
              </a:defRPr>
            </a:pPr>
            <a:endParaRPr dirty="0"/>
          </a:p>
        </p:txBody>
      </p:sp>
      <p:sp>
        <p:nvSpPr>
          <p:cNvPr id="12" name="11 Rectángulo"/>
          <p:cNvSpPr/>
          <p:nvPr/>
        </p:nvSpPr>
        <p:spPr>
          <a:xfrm>
            <a:off x="536307" y="4132740"/>
            <a:ext cx="6723418" cy="2308324"/>
          </a:xfrm>
          <a:prstGeom prst="rect">
            <a:avLst/>
          </a:prstGeom>
        </p:spPr>
        <p:txBody>
          <a:bodyPr wrap="square">
            <a:spAutoFit/>
          </a:bodyPr>
          <a:lstStyle/>
          <a:p>
            <a:pPr algn="r"/>
            <a:r>
              <a:rPr lang="es-ES" sz="1800" dirty="0">
                <a:latin typeface="Montserrat Light" pitchFamily="50" charset="0"/>
              </a:rPr>
              <a:t>“Estoy muy contenta con </a:t>
            </a:r>
            <a:r>
              <a:rPr lang="es-ES" sz="1800" dirty="0" smtClean="0">
                <a:latin typeface="Montserrat Light" pitchFamily="50" charset="0"/>
              </a:rPr>
              <a:t>el programa. Es </a:t>
            </a:r>
            <a:r>
              <a:rPr lang="es-ES" sz="1800" dirty="0">
                <a:latin typeface="Montserrat Light" pitchFamily="50" charset="0"/>
              </a:rPr>
              <a:t>muy completo e </a:t>
            </a:r>
            <a:r>
              <a:rPr lang="es-ES" sz="1800" dirty="0" smtClean="0">
                <a:latin typeface="Montserrat Light" pitchFamily="50" charset="0"/>
              </a:rPr>
              <a:t>integral; </a:t>
            </a:r>
            <a:r>
              <a:rPr lang="es-ES" sz="1800" dirty="0">
                <a:latin typeface="Montserrat Light" pitchFamily="50" charset="0"/>
              </a:rPr>
              <a:t>abarca varios aspectos importantes para ser un gran líder - hasta temas de los que no te esperabas que fueran relevantes, como es la nutrición. También me gustó que no fueron las típicas clases de enseñanza frontal, sino que siempre fue muy interactivo.”</a:t>
            </a:r>
            <a:endParaRPr lang="en-US" sz="1800" dirty="0">
              <a:latin typeface="Montserrat Light" pitchFamily="50" charset="0"/>
            </a:endParaRPr>
          </a:p>
          <a:p>
            <a:pPr algn="r"/>
            <a:r>
              <a:rPr lang="es-ES" sz="1800" b="1" dirty="0" err="1">
                <a:latin typeface="Montserrat Extra Bold" pitchFamily="50" charset="0"/>
              </a:rPr>
              <a:t>Rebekka</a:t>
            </a:r>
            <a:r>
              <a:rPr lang="es-ES" sz="1800" b="1" dirty="0">
                <a:latin typeface="Montserrat Extra Bold" pitchFamily="50" charset="0"/>
              </a:rPr>
              <a:t> </a:t>
            </a:r>
            <a:r>
              <a:rPr lang="es-ES" sz="1800" b="1" dirty="0" smtClean="0">
                <a:latin typeface="Montserrat Extra Bold" pitchFamily="50" charset="0"/>
              </a:rPr>
              <a:t>Hein - </a:t>
            </a:r>
            <a:r>
              <a:rPr lang="en-US" sz="1800" b="1" dirty="0" smtClean="0">
                <a:latin typeface="Montserrat Extra Bold" pitchFamily="50" charset="0"/>
              </a:rPr>
              <a:t> </a:t>
            </a:r>
            <a:r>
              <a:rPr lang="en-US" sz="1800" b="1" dirty="0">
                <a:latin typeface="Montserrat Extra Bold" pitchFamily="50" charset="0"/>
              </a:rPr>
              <a:t>Trade Marketing Specialist </a:t>
            </a:r>
            <a:r>
              <a:rPr lang="en-US" sz="1800" b="1" dirty="0" smtClean="0">
                <a:latin typeface="Montserrat Extra Bold" pitchFamily="50" charset="0"/>
              </a:rPr>
              <a:t> for </a:t>
            </a:r>
            <a:r>
              <a:rPr lang="en-US" sz="1800" b="1" dirty="0">
                <a:latin typeface="Montserrat Extra Bold" pitchFamily="50" charset="0"/>
              </a:rPr>
              <a:t>Latin </a:t>
            </a:r>
            <a:r>
              <a:rPr lang="en-US" sz="1800" b="1" dirty="0" smtClean="0">
                <a:latin typeface="Montserrat Extra Bold" pitchFamily="50" charset="0"/>
              </a:rPr>
              <a:t>America, Bosch</a:t>
            </a:r>
            <a:r>
              <a:rPr lang="es-ES" sz="1800" b="1" dirty="0" smtClean="0">
                <a:latin typeface="Montserrat Extra Bold" pitchFamily="50" charset="0"/>
              </a:rPr>
              <a:t> </a:t>
            </a:r>
            <a:endParaRPr lang="en-US" sz="1800" dirty="0">
              <a:latin typeface="Montserrat Extra Bold" pitchFamily="50" charset="0"/>
            </a:endParaRPr>
          </a:p>
        </p:txBody>
      </p:sp>
    </p:spTree>
    <p:extLst>
      <p:ext uri="{BB962C8B-B14F-4D97-AF65-F5344CB8AC3E}">
        <p14:creationId xmlns:p14="http://schemas.microsoft.com/office/powerpoint/2010/main" val="1910428681"/>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3" descr="C:\Users\NP900X3C\Dropbox\Impact Hub DF\Hub Training\pitch skill up\create-865017_1280.jpg"/>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17000"/>
                    </a14:imgEffect>
                  </a14:imgLayer>
                </a14:imgProps>
              </a:ext>
              <a:ext uri="{28A0092B-C50C-407E-A947-70E740481C1C}">
                <a14:useLocalDpi xmlns:a14="http://schemas.microsoft.com/office/drawing/2010/main" val="0"/>
              </a:ext>
            </a:extLst>
          </a:blip>
          <a:srcRect l="48696" t="19584" b="22696"/>
          <a:stretch/>
        </p:blipFill>
        <p:spPr bwMode="auto">
          <a:xfrm>
            <a:off x="0" y="-1"/>
            <a:ext cx="13009203" cy="9753601"/>
          </a:xfrm>
          <a:prstGeom prst="rect">
            <a:avLst/>
          </a:prstGeom>
          <a:noFill/>
          <a:extLst>
            <a:ext uri="{909E8E84-426E-40DD-AFC4-6F175D3DCCD1}">
              <a14:hiddenFill xmlns:a14="http://schemas.microsoft.com/office/drawing/2010/main">
                <a:solidFill>
                  <a:srgbClr val="FFFFFF"/>
                </a:solidFill>
              </a14:hiddenFill>
            </a:ext>
          </a:extLst>
        </p:spPr>
      </p:pic>
      <p:sp>
        <p:nvSpPr>
          <p:cNvPr id="2" name="Shape 159"/>
          <p:cNvSpPr/>
          <p:nvPr/>
        </p:nvSpPr>
        <p:spPr>
          <a:xfrm>
            <a:off x="660623" y="350742"/>
            <a:ext cx="10051348" cy="119398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778933">
              <a:lnSpc>
                <a:spcPct val="60000"/>
              </a:lnSpc>
              <a:defRPr sz="12000" b="1">
                <a:latin typeface="Helvetica"/>
                <a:ea typeface="Helvetica"/>
                <a:cs typeface="Helvetica"/>
                <a:sym typeface="Helvetica"/>
              </a:defRPr>
            </a:lvl1pPr>
          </a:lstStyle>
          <a:p>
            <a:pPr algn="l">
              <a:lnSpc>
                <a:spcPct val="80000"/>
              </a:lnSpc>
            </a:pPr>
            <a:r>
              <a:rPr lang="es-CO" sz="8800" dirty="0" smtClean="0">
                <a:latin typeface="Montserrat Extra Bold" panose="00000900000000000000" pitchFamily="50" charset="0"/>
              </a:rPr>
              <a:t>TESTIMONIOS</a:t>
            </a:r>
            <a:endParaRPr sz="8800" dirty="0">
              <a:latin typeface="Montserrat Semi Bold" panose="00000700000000000000" pitchFamily="50" charset="0"/>
            </a:endParaRPr>
          </a:p>
        </p:txBody>
      </p:sp>
      <p:sp>
        <p:nvSpPr>
          <p:cNvPr id="6" name="5 Rectángulo"/>
          <p:cNvSpPr/>
          <p:nvPr/>
        </p:nvSpPr>
        <p:spPr>
          <a:xfrm>
            <a:off x="1517377" y="1950706"/>
            <a:ext cx="4447967" cy="1754326"/>
          </a:xfrm>
          <a:prstGeom prst="rect">
            <a:avLst/>
          </a:prstGeom>
        </p:spPr>
        <p:txBody>
          <a:bodyPr wrap="square">
            <a:spAutoFit/>
          </a:bodyPr>
          <a:lstStyle/>
          <a:p>
            <a:pPr algn="r"/>
            <a:r>
              <a:rPr lang="es-ES" sz="1800" dirty="0" smtClean="0">
                <a:latin typeface="Montserrat Light" pitchFamily="50" charset="0"/>
              </a:rPr>
              <a:t>“Lo que más me gustó del programa fue e</a:t>
            </a:r>
            <a:r>
              <a:rPr lang="es-CO" sz="1800" dirty="0" smtClean="0">
                <a:latin typeface="Montserrat Light" pitchFamily="50" charset="0"/>
              </a:rPr>
              <a:t>l </a:t>
            </a:r>
            <a:r>
              <a:rPr lang="es-CO" sz="1800" dirty="0">
                <a:latin typeface="Montserrat Light" pitchFamily="50" charset="0"/>
              </a:rPr>
              <a:t>formato del mismo, totalmente </a:t>
            </a:r>
            <a:r>
              <a:rPr lang="es-CO" sz="1800" dirty="0" smtClean="0">
                <a:latin typeface="Montserrat Light" pitchFamily="50" charset="0"/>
              </a:rPr>
              <a:t>experiencial, y también me gustaron mucho las </a:t>
            </a:r>
            <a:r>
              <a:rPr lang="es-CO" sz="1800" dirty="0">
                <a:latin typeface="Montserrat Light" pitchFamily="50" charset="0"/>
              </a:rPr>
              <a:t>clases sorpresa</a:t>
            </a:r>
            <a:r>
              <a:rPr lang="es-ES" sz="1800" dirty="0" smtClean="0">
                <a:latin typeface="Montserrat Light" pitchFamily="50" charset="0"/>
              </a:rPr>
              <a:t>.</a:t>
            </a:r>
            <a:r>
              <a:rPr lang="en-US" sz="1800" dirty="0" smtClean="0">
                <a:latin typeface="Montserrat Light" pitchFamily="50" charset="0"/>
              </a:rPr>
              <a:t>”</a:t>
            </a:r>
          </a:p>
          <a:p>
            <a:pPr algn="r"/>
            <a:r>
              <a:rPr lang="es-ES" sz="1800" dirty="0" smtClean="0">
                <a:latin typeface="Montserrat Extra Bold" pitchFamily="50" charset="0"/>
              </a:rPr>
              <a:t>Pablo Sánchez – </a:t>
            </a:r>
            <a:r>
              <a:rPr lang="en-US" sz="1800" dirty="0" err="1" smtClean="0">
                <a:latin typeface="Montserrat Extra Bold" pitchFamily="50" charset="0"/>
              </a:rPr>
              <a:t>Fundador</a:t>
            </a:r>
            <a:r>
              <a:rPr lang="en-US" sz="1800" dirty="0">
                <a:latin typeface="Montserrat Extra Bold" pitchFamily="50" charset="0"/>
              </a:rPr>
              <a:t> </a:t>
            </a:r>
            <a:r>
              <a:rPr lang="en-US" sz="1800" dirty="0" smtClean="0">
                <a:latin typeface="Montserrat Extra Bold" pitchFamily="50" charset="0"/>
              </a:rPr>
              <a:t>de Biochemical </a:t>
            </a:r>
            <a:r>
              <a:rPr lang="en-US" sz="1800" dirty="0">
                <a:latin typeface="Montserrat Extra Bold" pitchFamily="50" charset="0"/>
              </a:rPr>
              <a:t>Water Technologies </a:t>
            </a:r>
          </a:p>
        </p:txBody>
      </p:sp>
      <p:sp>
        <p:nvSpPr>
          <p:cNvPr id="7" name="Shape 136"/>
          <p:cNvSpPr/>
          <p:nvPr/>
        </p:nvSpPr>
        <p:spPr>
          <a:xfrm rot="5400000" flipV="1">
            <a:off x="4995881" y="3062440"/>
            <a:ext cx="2064686" cy="125760"/>
          </a:xfrm>
          <a:prstGeom prst="rect">
            <a:avLst/>
          </a:prstGeom>
          <a:solidFill>
            <a:srgbClr val="1CE9D5">
              <a:alpha val="85000"/>
            </a:srgbClr>
          </a:solidFill>
          <a:ln w="12700">
            <a:miter lim="400000"/>
          </a:ln>
        </p:spPr>
        <p:txBody>
          <a:bodyPr lIns="50800" tIns="50800" rIns="50800" bIns="50800" anchor="ctr"/>
          <a:lstStyle/>
          <a:p>
            <a:pPr>
              <a:defRPr sz="2400">
                <a:solidFill>
                  <a:srgbClr val="E645FA"/>
                </a:solidFill>
              </a:defRPr>
            </a:pPr>
            <a:endParaRPr dirty="0"/>
          </a:p>
        </p:txBody>
      </p:sp>
      <p:sp>
        <p:nvSpPr>
          <p:cNvPr id="12" name="Shape 136"/>
          <p:cNvSpPr/>
          <p:nvPr/>
        </p:nvSpPr>
        <p:spPr>
          <a:xfrm rot="5400000" flipV="1">
            <a:off x="4600682" y="6788072"/>
            <a:ext cx="2929662" cy="121033"/>
          </a:xfrm>
          <a:prstGeom prst="rect">
            <a:avLst/>
          </a:prstGeom>
          <a:solidFill>
            <a:srgbClr val="1CE9D5">
              <a:alpha val="85000"/>
            </a:srgbClr>
          </a:solidFill>
          <a:ln w="12700">
            <a:miter lim="400000"/>
          </a:ln>
        </p:spPr>
        <p:txBody>
          <a:bodyPr lIns="50800" tIns="50800" rIns="50800" bIns="50800" anchor="ctr"/>
          <a:lstStyle/>
          <a:p>
            <a:pPr>
              <a:defRPr sz="2400">
                <a:solidFill>
                  <a:srgbClr val="E645FA"/>
                </a:solidFill>
              </a:defRPr>
            </a:pPr>
            <a:endParaRPr dirty="0"/>
          </a:p>
        </p:txBody>
      </p:sp>
      <p:sp>
        <p:nvSpPr>
          <p:cNvPr id="13" name="12 Rectángulo"/>
          <p:cNvSpPr/>
          <p:nvPr/>
        </p:nvSpPr>
        <p:spPr>
          <a:xfrm>
            <a:off x="6321298" y="5282890"/>
            <a:ext cx="5841674" cy="2862322"/>
          </a:xfrm>
          <a:prstGeom prst="rect">
            <a:avLst/>
          </a:prstGeom>
        </p:spPr>
        <p:txBody>
          <a:bodyPr wrap="square">
            <a:spAutoFit/>
          </a:bodyPr>
          <a:lstStyle/>
          <a:p>
            <a:pPr algn="just"/>
            <a:r>
              <a:rPr lang="es-CO" sz="1800" dirty="0" smtClean="0">
                <a:latin typeface="Montserrat Light" pitchFamily="50" charset="0"/>
              </a:rPr>
              <a:t>“Simplemente puedo decir que mi punto de vista a un sin fin de temas y aspectos personales lo defino como antes y después de </a:t>
            </a:r>
            <a:r>
              <a:rPr lang="es-CO" sz="1800" dirty="0" err="1" smtClean="0">
                <a:latin typeface="Montserrat Light" pitchFamily="50" charset="0"/>
              </a:rPr>
              <a:t>SkillUp</a:t>
            </a:r>
            <a:r>
              <a:rPr lang="es-CO" sz="1800" dirty="0" smtClean="0">
                <a:latin typeface="Montserrat Light" pitchFamily="50" charset="0"/>
              </a:rPr>
              <a:t>. Me ayudaron a decidirme a reencontrar la mejor versión de mi; a ponerle nombre y solución a mis vicios, a iniciar cada día con una mejor actitud y sorprenderme de que varias personas lo notaron. Gracias por acompañarme a activar todas esas habilidades.” </a:t>
            </a:r>
          </a:p>
          <a:p>
            <a:pPr algn="just"/>
            <a:r>
              <a:rPr lang="es-CO" sz="1800" dirty="0">
                <a:latin typeface="Montserrat Extra Bold" pitchFamily="50" charset="0"/>
              </a:rPr>
              <a:t>Paloma Díaz </a:t>
            </a:r>
            <a:r>
              <a:rPr lang="es-CO" sz="1800" dirty="0" smtClean="0">
                <a:latin typeface="Montserrat Extra Bold" pitchFamily="50" charset="0"/>
              </a:rPr>
              <a:t>– </a:t>
            </a:r>
            <a:r>
              <a:rPr lang="es-CO" sz="1800" dirty="0" err="1" smtClean="0">
                <a:latin typeface="Montserrat Extra Bold" pitchFamily="50" charset="0"/>
              </a:rPr>
              <a:t>Finance</a:t>
            </a:r>
            <a:r>
              <a:rPr lang="es-CO" sz="1800" dirty="0" smtClean="0">
                <a:latin typeface="Montserrat Extra Bold" pitchFamily="50" charset="0"/>
              </a:rPr>
              <a:t> </a:t>
            </a:r>
            <a:r>
              <a:rPr lang="es-CO" sz="1800" dirty="0" err="1" smtClean="0">
                <a:latin typeface="Montserrat Extra Bold" pitchFamily="50" charset="0"/>
              </a:rPr>
              <a:t>Planning</a:t>
            </a:r>
            <a:r>
              <a:rPr lang="es-CO" sz="1800" dirty="0" smtClean="0">
                <a:latin typeface="Montserrat Extra Bold" pitchFamily="50" charset="0"/>
              </a:rPr>
              <a:t>, Bosch</a:t>
            </a:r>
            <a:endParaRPr lang="en-US" sz="1800" dirty="0">
              <a:latin typeface="Montserrat Extra Bold" pitchFamily="50" charset="0"/>
            </a:endParaRPr>
          </a:p>
        </p:txBody>
      </p:sp>
      <p:pic>
        <p:nvPicPr>
          <p:cNvPr id="15" name="Picture 25" descr="C:\Users\NP900X3C\Dropbox\Impact Hub DF\Hub Training\PROGRAMA DE ALTO DESEMPEÑO\GLT 1 - 2016\Fotos\editadas 2\WhatsApp Image 2016-11-28 at 8.46.37 PM (800x637).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86373" y="2092978"/>
            <a:ext cx="2761016" cy="206468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7" descr="C:\Users\NP900X3C\Dropbox\Impact Hub DF\Hub Training\PROGRAMA DE ALTO DESEMPEÑO\GLT 1 - 2016\Fotos\editadas 2\WhatsApp Image 2016-11-28 at 8.43.18 PM (1) (800x600).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3561" b="10809"/>
          <a:stretch/>
        </p:blipFill>
        <p:spPr bwMode="auto">
          <a:xfrm>
            <a:off x="581184" y="5383756"/>
            <a:ext cx="5164921" cy="2929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8467258"/>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NP900X3C\Dropbox\Impact Hub DF\Diseño\beach (800x683).jpg"/>
          <p:cNvPicPr>
            <a:picLocks noChangeAspect="1" noChangeArrowheads="1"/>
          </p:cNvPicPr>
          <p:nvPr/>
        </p:nvPicPr>
        <p:blipFill rotWithShape="1">
          <a:blip r:embed="rId3">
            <a:extLst>
              <a:ext uri="{28A0092B-C50C-407E-A947-70E740481C1C}">
                <a14:useLocalDpi xmlns:a14="http://schemas.microsoft.com/office/drawing/2010/main" val="0"/>
              </a:ext>
            </a:extLst>
          </a:blip>
          <a:srcRect l="436" t="4353" b="26501"/>
          <a:stretch/>
        </p:blipFill>
        <p:spPr bwMode="auto">
          <a:xfrm>
            <a:off x="0" y="3659"/>
            <a:ext cx="13004800" cy="7866963"/>
          </a:xfrm>
          <a:prstGeom prst="rect">
            <a:avLst/>
          </a:prstGeom>
          <a:noFill/>
          <a:extLst>
            <a:ext uri="{909E8E84-426E-40DD-AFC4-6F175D3DCCD1}">
              <a14:hiddenFill xmlns:a14="http://schemas.microsoft.com/office/drawing/2010/main">
                <a:solidFill>
                  <a:srgbClr val="FFFFFF"/>
                </a:solidFill>
              </a14:hiddenFill>
            </a:ext>
          </a:extLst>
        </p:spPr>
      </p:pic>
      <p:sp>
        <p:nvSpPr>
          <p:cNvPr id="12" name="11 Elipse"/>
          <p:cNvSpPr/>
          <p:nvPr/>
        </p:nvSpPr>
        <p:spPr>
          <a:xfrm>
            <a:off x="5393847" y="6685163"/>
            <a:ext cx="2252347" cy="2252347"/>
          </a:xfrm>
          <a:prstGeom prst="ellipse">
            <a:avLst/>
          </a:prstGeom>
          <a:noFill/>
          <a:ln w="101600" cap="flat">
            <a:solidFill>
              <a:srgbClr val="1CE9D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4" name="13 Elipse"/>
          <p:cNvSpPr/>
          <p:nvPr/>
        </p:nvSpPr>
        <p:spPr>
          <a:xfrm>
            <a:off x="1025097" y="6733288"/>
            <a:ext cx="2148303" cy="2252347"/>
          </a:xfrm>
          <a:prstGeom prst="ellipse">
            <a:avLst/>
          </a:prstGeom>
          <a:noFill/>
          <a:ln w="101600" cap="flat">
            <a:solidFill>
              <a:srgbClr val="1CE9D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6" name="15 Elipse"/>
          <p:cNvSpPr/>
          <p:nvPr/>
        </p:nvSpPr>
        <p:spPr>
          <a:xfrm>
            <a:off x="9735493" y="6720755"/>
            <a:ext cx="2252347" cy="2252347"/>
          </a:xfrm>
          <a:prstGeom prst="ellipse">
            <a:avLst/>
          </a:prstGeom>
          <a:noFill/>
          <a:ln w="101600" cap="flat">
            <a:solidFill>
              <a:srgbClr val="1CE9D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56" name="Shape 156"/>
          <p:cNvSpPr/>
          <p:nvPr/>
        </p:nvSpPr>
        <p:spPr>
          <a:xfrm>
            <a:off x="0" y="7858124"/>
            <a:ext cx="13020238" cy="1895475"/>
          </a:xfrm>
          <a:prstGeom prst="rect">
            <a:avLst/>
          </a:prstGeom>
          <a:solidFill>
            <a:srgbClr val="1CE9D5"/>
          </a:solidFill>
          <a:ln w="12700">
            <a:miter lim="400000"/>
          </a:ln>
        </p:spPr>
        <p:txBody>
          <a:bodyPr lIns="50800" tIns="50800" rIns="50800" bIns="50800" anchor="ctr"/>
          <a:lstStyle/>
          <a:p>
            <a:pPr defTabSz="778933">
              <a:defRPr sz="3200">
                <a:solidFill>
                  <a:srgbClr val="8555FF"/>
                </a:solidFill>
              </a:defRPr>
            </a:pPr>
            <a:endParaRPr dirty="0"/>
          </a:p>
        </p:txBody>
      </p:sp>
      <p:sp>
        <p:nvSpPr>
          <p:cNvPr id="157" name="Shape 157"/>
          <p:cNvSpPr/>
          <p:nvPr/>
        </p:nvSpPr>
        <p:spPr>
          <a:xfrm>
            <a:off x="2186332" y="4690781"/>
            <a:ext cx="10079666" cy="176458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r" defTabSz="778933">
              <a:defRPr sz="2400" b="1">
                <a:solidFill>
                  <a:srgbClr val="FFFFFF"/>
                </a:solidFill>
                <a:latin typeface="Helvetica"/>
                <a:ea typeface="Helvetica"/>
                <a:cs typeface="Helvetica"/>
                <a:sym typeface="Helvetica"/>
              </a:defRPr>
            </a:pPr>
            <a:r>
              <a:rPr lang="es-CO" sz="1800" dirty="0">
                <a:solidFill>
                  <a:schemeClr val="tx1">
                    <a:lumMod val="95000"/>
                    <a:lumOff val="5000"/>
                  </a:schemeClr>
                </a:solidFill>
                <a:latin typeface="Montserrat Semi Bold" pitchFamily="50" charset="0"/>
              </a:rPr>
              <a:t>Los tres elementos para crear una experiencia educativa de alta calidad son el contenido (qué), el formato (cómo) y el que aprende (quién).</a:t>
            </a:r>
          </a:p>
          <a:p>
            <a:pPr algn="r" defTabSz="778933">
              <a:defRPr sz="2400" b="1">
                <a:solidFill>
                  <a:srgbClr val="FFFFFF"/>
                </a:solidFill>
                <a:latin typeface="Helvetica"/>
                <a:ea typeface="Helvetica"/>
                <a:cs typeface="Helvetica"/>
                <a:sym typeface="Helvetica"/>
              </a:defRPr>
            </a:pPr>
            <a:endParaRPr lang="es-CO" sz="1800" dirty="0">
              <a:solidFill>
                <a:schemeClr val="tx1">
                  <a:lumMod val="95000"/>
                  <a:lumOff val="5000"/>
                </a:schemeClr>
              </a:solidFill>
              <a:latin typeface="Montserrat Semi Bold" pitchFamily="50" charset="0"/>
            </a:endParaRPr>
          </a:p>
          <a:p>
            <a:pPr algn="r" defTabSz="778933">
              <a:defRPr sz="2400" b="1">
                <a:solidFill>
                  <a:srgbClr val="FFFFFF"/>
                </a:solidFill>
                <a:latin typeface="Helvetica"/>
                <a:ea typeface="Helvetica"/>
                <a:cs typeface="Helvetica"/>
                <a:sym typeface="Helvetica"/>
              </a:defRPr>
            </a:pPr>
            <a:r>
              <a:rPr lang="es-CO" sz="1800" dirty="0">
                <a:solidFill>
                  <a:schemeClr val="tx1">
                    <a:lumMod val="95000"/>
                    <a:lumOff val="5000"/>
                  </a:schemeClr>
                </a:solidFill>
                <a:latin typeface="Montserrat Semi Bold" pitchFamily="50" charset="0"/>
              </a:rPr>
              <a:t>Las capacitaciones tradicionales normalmente se enfocan en el contenido que dan, y algunas se enfocan en el formato. En este programa optimizamos y le damos similar importancia los tres elementos del aprendizaje:</a:t>
            </a:r>
          </a:p>
        </p:txBody>
      </p:sp>
      <p:sp>
        <p:nvSpPr>
          <p:cNvPr id="159" name="Shape 159"/>
          <p:cNvSpPr/>
          <p:nvPr/>
        </p:nvSpPr>
        <p:spPr>
          <a:xfrm>
            <a:off x="719924" y="1467585"/>
            <a:ext cx="11575489" cy="226683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778933">
              <a:lnSpc>
                <a:spcPct val="60000"/>
              </a:lnSpc>
              <a:defRPr sz="12000" b="1">
                <a:latin typeface="Helvetica"/>
                <a:ea typeface="Helvetica"/>
                <a:cs typeface="Helvetica"/>
                <a:sym typeface="Helvetica"/>
              </a:defRPr>
            </a:lvl1pPr>
          </a:lstStyle>
          <a:p>
            <a:pPr algn="r">
              <a:lnSpc>
                <a:spcPct val="70000"/>
              </a:lnSpc>
            </a:pPr>
            <a:r>
              <a:rPr lang="es-CO" sz="6600" dirty="0" smtClean="0">
                <a:latin typeface="Montserrat Extra Bold" panose="00000900000000000000" pitchFamily="50" charset="0"/>
              </a:rPr>
              <a:t>PREPÁRATE PARA UNA EXPERIENCIA EDUCATIVA DE LA MEJOR CALIDAD</a:t>
            </a:r>
            <a:endParaRPr sz="6600" dirty="0">
              <a:latin typeface="Montserrat Semi Bold" panose="00000700000000000000" pitchFamily="50" charset="0"/>
            </a:endParaRPr>
          </a:p>
        </p:txBody>
      </p:sp>
      <p:pic>
        <p:nvPicPr>
          <p:cNvPr id="10" name="logo_negro.png"/>
          <p:cNvPicPr>
            <a:picLocks noChangeAspect="1"/>
          </p:cNvPicPr>
          <p:nvPr/>
        </p:nvPicPr>
        <p:blipFill>
          <a:blip r:embed="rId4">
            <a:extLst/>
          </a:blip>
          <a:stretch>
            <a:fillRect/>
          </a:stretch>
        </p:blipFill>
        <p:spPr>
          <a:xfrm>
            <a:off x="8186868" y="8182513"/>
            <a:ext cx="4452483" cy="1246696"/>
          </a:xfrm>
          <a:prstGeom prst="rect">
            <a:avLst/>
          </a:prstGeom>
          <a:ln w="12700">
            <a:miter lim="400000"/>
          </a:ln>
        </p:spPr>
      </p:pic>
      <p:sp>
        <p:nvSpPr>
          <p:cNvPr id="3" name="2 Rectángulo"/>
          <p:cNvSpPr/>
          <p:nvPr/>
        </p:nvSpPr>
        <p:spPr>
          <a:xfrm>
            <a:off x="5439652" y="8937510"/>
            <a:ext cx="2754280" cy="461665"/>
          </a:xfrm>
          <a:prstGeom prst="rect">
            <a:avLst/>
          </a:prstGeom>
        </p:spPr>
        <p:txBody>
          <a:bodyPr wrap="none">
            <a:spAutoFit/>
          </a:bodyPr>
          <a:lstStyle/>
          <a:p>
            <a:r>
              <a:rPr lang="es-MX" sz="2400" dirty="0">
                <a:solidFill>
                  <a:schemeClr val="tx1">
                    <a:lumMod val="75000"/>
                    <a:lumOff val="25000"/>
                  </a:schemeClr>
                </a:solidFill>
                <a:latin typeface="Montserrat ExtraLight" pitchFamily="50" charset="0"/>
              </a:rPr>
              <a:t>Un </a:t>
            </a:r>
            <a:r>
              <a:rPr lang="es-MX" sz="2400" dirty="0" smtClean="0">
                <a:solidFill>
                  <a:schemeClr val="tx1">
                    <a:lumMod val="75000"/>
                    <a:lumOff val="25000"/>
                  </a:schemeClr>
                </a:solidFill>
                <a:latin typeface="Montserrat ExtraLight" pitchFamily="50" charset="0"/>
              </a:rPr>
              <a:t>programa de </a:t>
            </a:r>
            <a:endParaRPr lang="en-US" sz="2400" dirty="0"/>
          </a:p>
        </p:txBody>
      </p:sp>
      <p:sp>
        <p:nvSpPr>
          <p:cNvPr id="11" name="Shape 136"/>
          <p:cNvSpPr/>
          <p:nvPr/>
        </p:nvSpPr>
        <p:spPr>
          <a:xfrm>
            <a:off x="11068324" y="4069444"/>
            <a:ext cx="1951914" cy="250027"/>
          </a:xfrm>
          <a:prstGeom prst="rect">
            <a:avLst/>
          </a:prstGeom>
          <a:solidFill>
            <a:srgbClr val="1CE9D5">
              <a:alpha val="85000"/>
            </a:srgbClr>
          </a:solidFill>
          <a:ln w="12700">
            <a:miter lim="400000"/>
          </a:ln>
        </p:spPr>
        <p:txBody>
          <a:bodyPr lIns="50800" tIns="50800" rIns="50800" bIns="50800" anchor="ctr"/>
          <a:lstStyle/>
          <a:p>
            <a:pPr>
              <a:defRPr sz="2400">
                <a:solidFill>
                  <a:srgbClr val="E645FA"/>
                </a:solidFill>
              </a:defRPr>
            </a:pPr>
            <a:endParaRPr dirty="0"/>
          </a:p>
        </p:txBody>
      </p:sp>
      <p:sp>
        <p:nvSpPr>
          <p:cNvPr id="13" name="Shape 159"/>
          <p:cNvSpPr/>
          <p:nvPr/>
        </p:nvSpPr>
        <p:spPr>
          <a:xfrm>
            <a:off x="4875236" y="7395059"/>
            <a:ext cx="3288480" cy="46596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778933">
              <a:lnSpc>
                <a:spcPct val="60000"/>
              </a:lnSpc>
              <a:defRPr sz="12000" b="1">
                <a:latin typeface="Helvetica"/>
                <a:ea typeface="Helvetica"/>
                <a:cs typeface="Helvetica"/>
                <a:sym typeface="Helvetica"/>
              </a:defRPr>
            </a:lvl1pPr>
          </a:lstStyle>
          <a:p>
            <a:r>
              <a:rPr lang="es-CO" sz="3600" dirty="0" smtClean="0">
                <a:latin typeface="Montserrat Extra Bold" panose="00000900000000000000" pitchFamily="50" charset="0"/>
              </a:rPr>
              <a:t>¿Cómo?</a:t>
            </a:r>
            <a:endParaRPr sz="11000" dirty="0">
              <a:latin typeface="Montserrat Semi Bold" panose="00000700000000000000" pitchFamily="50" charset="0"/>
            </a:endParaRPr>
          </a:p>
        </p:txBody>
      </p:sp>
      <p:sp>
        <p:nvSpPr>
          <p:cNvPr id="15" name="Shape 159"/>
          <p:cNvSpPr/>
          <p:nvPr/>
        </p:nvSpPr>
        <p:spPr>
          <a:xfrm>
            <a:off x="507031" y="7404661"/>
            <a:ext cx="3136574" cy="46596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778933">
              <a:lnSpc>
                <a:spcPct val="60000"/>
              </a:lnSpc>
              <a:defRPr sz="12000" b="1">
                <a:latin typeface="Helvetica"/>
                <a:ea typeface="Helvetica"/>
                <a:cs typeface="Helvetica"/>
                <a:sym typeface="Helvetica"/>
              </a:defRPr>
            </a:lvl1pPr>
          </a:lstStyle>
          <a:p>
            <a:r>
              <a:rPr lang="es-CO" sz="3600" dirty="0">
                <a:latin typeface="Montserrat Extra Bold" panose="00000900000000000000" pitchFamily="50" charset="0"/>
              </a:rPr>
              <a:t>¿</a:t>
            </a:r>
            <a:r>
              <a:rPr lang="es-CO" sz="3600" dirty="0" smtClean="0">
                <a:latin typeface="Montserrat Extra Bold" panose="00000900000000000000" pitchFamily="50" charset="0"/>
              </a:rPr>
              <a:t>Qué?</a:t>
            </a:r>
            <a:endParaRPr sz="11000" dirty="0">
              <a:latin typeface="Montserrat Semi Bold" panose="00000700000000000000" pitchFamily="50" charset="0"/>
            </a:endParaRPr>
          </a:p>
        </p:txBody>
      </p:sp>
      <p:sp>
        <p:nvSpPr>
          <p:cNvPr id="17" name="Shape 159"/>
          <p:cNvSpPr/>
          <p:nvPr/>
        </p:nvSpPr>
        <p:spPr>
          <a:xfrm>
            <a:off x="9217427" y="7344769"/>
            <a:ext cx="3288480" cy="50751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778933">
              <a:lnSpc>
                <a:spcPct val="60000"/>
              </a:lnSpc>
              <a:defRPr sz="12000" b="1">
                <a:latin typeface="Helvetica"/>
                <a:ea typeface="Helvetica"/>
                <a:cs typeface="Helvetica"/>
                <a:sym typeface="Helvetica"/>
              </a:defRPr>
            </a:lvl1pPr>
          </a:lstStyle>
          <a:p>
            <a:pPr>
              <a:lnSpc>
                <a:spcPct val="70000"/>
              </a:lnSpc>
            </a:pPr>
            <a:r>
              <a:rPr lang="es-CO" sz="3600" dirty="0" smtClean="0">
                <a:latin typeface="Montserrat Extra Bold" panose="00000900000000000000" pitchFamily="50" charset="0"/>
              </a:rPr>
              <a:t>¿Quién?</a:t>
            </a:r>
            <a:endParaRPr sz="11000" dirty="0">
              <a:latin typeface="Montserrat Semi Bold" panose="00000700000000000000" pitchFamily="50" charset="0"/>
            </a:endParaRPr>
          </a:p>
        </p:txBody>
      </p:sp>
      <p:sp>
        <p:nvSpPr>
          <p:cNvPr id="18" name="Shape 187"/>
          <p:cNvSpPr/>
          <p:nvPr/>
        </p:nvSpPr>
        <p:spPr>
          <a:xfrm>
            <a:off x="5603921" y="554773"/>
            <a:ext cx="1796967" cy="41036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defTabSz="778933">
              <a:defRPr sz="2000" b="1">
                <a:latin typeface="Helvetica"/>
                <a:ea typeface="Helvetica"/>
                <a:cs typeface="Helvetica"/>
                <a:sym typeface="Helvetica"/>
              </a:defRPr>
            </a:lvl1pPr>
          </a:lstStyle>
          <a:p>
            <a:r>
              <a:rPr lang="es-CO" dirty="0" smtClean="0">
                <a:solidFill>
                  <a:schemeClr val="tx1">
                    <a:lumMod val="50000"/>
                    <a:lumOff val="50000"/>
                  </a:schemeClr>
                </a:solidFill>
                <a:latin typeface="Montserrat Light" pitchFamily="50" charset="0"/>
              </a:rPr>
              <a:t>metodología</a:t>
            </a:r>
            <a:endParaRPr dirty="0">
              <a:solidFill>
                <a:schemeClr val="tx1">
                  <a:lumMod val="50000"/>
                  <a:lumOff val="50000"/>
                </a:schemeClr>
              </a:solidFill>
              <a:latin typeface="Montserrat Light" pitchFamily="50" charset="0"/>
            </a:endParaRPr>
          </a:p>
        </p:txBody>
      </p:sp>
    </p:spTree>
    <p:extLst>
      <p:ext uri="{BB962C8B-B14F-4D97-AF65-F5344CB8AC3E}">
        <p14:creationId xmlns:p14="http://schemas.microsoft.com/office/powerpoint/2010/main" val="29003001"/>
      </p:ext>
    </p:ext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NP900X3C\Dropbox\Impact Hub DF\Hub Training\pitch skill up\baloon-1245886_1280.jpg"/>
          <p:cNvPicPr>
            <a:picLocks noChangeAspect="1" noChangeArrowheads="1"/>
          </p:cNvPicPr>
          <p:nvPr/>
        </p:nvPicPr>
        <p:blipFill rotWithShape="1">
          <a:blip r:embed="rId3">
            <a:extLst>
              <a:ext uri="{28A0092B-C50C-407E-A947-70E740481C1C}">
                <a14:useLocalDpi xmlns:a14="http://schemas.microsoft.com/office/drawing/2010/main" val="0"/>
              </a:ext>
            </a:extLst>
          </a:blip>
          <a:srcRect l="7924" t="17068" r="8" b="19834"/>
          <a:stretch/>
        </p:blipFill>
        <p:spPr bwMode="auto">
          <a:xfrm>
            <a:off x="-15438" y="1"/>
            <a:ext cx="13027956" cy="6014798"/>
          </a:xfrm>
          <a:prstGeom prst="rect">
            <a:avLst/>
          </a:prstGeom>
          <a:noFill/>
          <a:extLst>
            <a:ext uri="{909E8E84-426E-40DD-AFC4-6F175D3DCCD1}">
              <a14:hiddenFill xmlns:a14="http://schemas.microsoft.com/office/drawing/2010/main">
                <a:solidFill>
                  <a:srgbClr val="FFFFFF"/>
                </a:solidFill>
              </a14:hiddenFill>
            </a:ext>
          </a:extLst>
        </p:spPr>
      </p:pic>
      <p:sp>
        <p:nvSpPr>
          <p:cNvPr id="156" name="Shape 156"/>
          <p:cNvSpPr/>
          <p:nvPr/>
        </p:nvSpPr>
        <p:spPr>
          <a:xfrm>
            <a:off x="-15438" y="5781722"/>
            <a:ext cx="13020238" cy="3971878"/>
          </a:xfrm>
          <a:prstGeom prst="rect">
            <a:avLst/>
          </a:prstGeom>
          <a:solidFill>
            <a:srgbClr val="1CE9D5"/>
          </a:solidFill>
          <a:ln w="12700">
            <a:miter lim="400000"/>
          </a:ln>
        </p:spPr>
        <p:txBody>
          <a:bodyPr lIns="50800" tIns="50800" rIns="50800" bIns="50800" anchor="ctr"/>
          <a:lstStyle/>
          <a:p>
            <a:pPr defTabSz="778933">
              <a:defRPr sz="3200">
                <a:solidFill>
                  <a:srgbClr val="8555FF"/>
                </a:solidFill>
              </a:defRPr>
            </a:pPr>
            <a:endParaRPr dirty="0"/>
          </a:p>
        </p:txBody>
      </p:sp>
      <p:sp>
        <p:nvSpPr>
          <p:cNvPr id="157" name="Shape 157"/>
          <p:cNvSpPr/>
          <p:nvPr/>
        </p:nvSpPr>
        <p:spPr>
          <a:xfrm>
            <a:off x="334037" y="7886201"/>
            <a:ext cx="12352163" cy="45653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just" defTabSz="778933">
              <a:defRPr sz="2400" b="1">
                <a:solidFill>
                  <a:srgbClr val="FFFFFF"/>
                </a:solidFill>
                <a:latin typeface="Helvetica"/>
                <a:ea typeface="Helvetica"/>
                <a:cs typeface="Helvetica"/>
                <a:sym typeface="Helvetica"/>
              </a:defRPr>
            </a:pPr>
            <a:endParaRPr lang="es-MX" sz="2300" dirty="0">
              <a:solidFill>
                <a:schemeClr val="tx1">
                  <a:lumMod val="75000"/>
                  <a:lumOff val="25000"/>
                </a:schemeClr>
              </a:solidFill>
              <a:latin typeface="Montserrat ExtraLight" pitchFamily="50" charset="0"/>
            </a:endParaRPr>
          </a:p>
        </p:txBody>
      </p:sp>
      <p:sp>
        <p:nvSpPr>
          <p:cNvPr id="8" name="Shape 187"/>
          <p:cNvSpPr/>
          <p:nvPr/>
        </p:nvSpPr>
        <p:spPr>
          <a:xfrm>
            <a:off x="6195426" y="383323"/>
            <a:ext cx="613951" cy="41036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defTabSz="778933">
              <a:defRPr sz="2000" b="1">
                <a:latin typeface="Helvetica"/>
                <a:ea typeface="Helvetica"/>
                <a:cs typeface="Helvetica"/>
                <a:sym typeface="Helvetica"/>
              </a:defRPr>
            </a:lvl1pPr>
          </a:lstStyle>
          <a:p>
            <a:r>
              <a:rPr lang="es-CO" dirty="0" smtClean="0">
                <a:solidFill>
                  <a:schemeClr val="tx1">
                    <a:lumMod val="50000"/>
                    <a:lumOff val="50000"/>
                  </a:schemeClr>
                </a:solidFill>
                <a:latin typeface="Montserrat Light" pitchFamily="50" charset="0"/>
              </a:rPr>
              <a:t>qué</a:t>
            </a:r>
            <a:endParaRPr dirty="0">
              <a:solidFill>
                <a:schemeClr val="tx1">
                  <a:lumMod val="50000"/>
                  <a:lumOff val="50000"/>
                </a:schemeClr>
              </a:solidFill>
              <a:latin typeface="Montserrat Light" pitchFamily="50" charset="0"/>
            </a:endParaRPr>
          </a:p>
        </p:txBody>
      </p:sp>
      <p:sp>
        <p:nvSpPr>
          <p:cNvPr id="10" name="Shape 159"/>
          <p:cNvSpPr/>
          <p:nvPr/>
        </p:nvSpPr>
        <p:spPr>
          <a:xfrm>
            <a:off x="546314" y="1478895"/>
            <a:ext cx="9628200" cy="293413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778933">
              <a:lnSpc>
                <a:spcPct val="60000"/>
              </a:lnSpc>
              <a:defRPr sz="12000" b="1">
                <a:latin typeface="Helvetica"/>
                <a:ea typeface="Helvetica"/>
                <a:cs typeface="Helvetica"/>
                <a:sym typeface="Helvetica"/>
              </a:defRPr>
            </a:lvl1pPr>
          </a:lstStyle>
          <a:p>
            <a:pPr algn="l">
              <a:lnSpc>
                <a:spcPct val="80000"/>
              </a:lnSpc>
            </a:pPr>
            <a:r>
              <a:rPr lang="es-CO" sz="11500" dirty="0" smtClean="0">
                <a:latin typeface="Montserrat Extra Bold" panose="00000900000000000000" pitchFamily="50" charset="0"/>
              </a:rPr>
              <a:t>¿QUÉ VAS A APRENDER?</a:t>
            </a:r>
            <a:endParaRPr sz="11500" dirty="0">
              <a:latin typeface="Montserrat Semi Bold" panose="00000700000000000000" pitchFamily="50" charset="0"/>
            </a:endParaRPr>
          </a:p>
        </p:txBody>
      </p:sp>
      <p:sp>
        <p:nvSpPr>
          <p:cNvPr id="14" name="13 Elipse"/>
          <p:cNvSpPr/>
          <p:nvPr/>
        </p:nvSpPr>
        <p:spPr>
          <a:xfrm>
            <a:off x="1948868" y="4818556"/>
            <a:ext cx="2148303" cy="2252347"/>
          </a:xfrm>
          <a:prstGeom prst="ellipse">
            <a:avLst/>
          </a:prstGeom>
          <a:noFill/>
          <a:ln w="101600" cap="flat">
            <a:solidFill>
              <a:srgbClr val="1CE9D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5" name="Shape 159"/>
          <p:cNvSpPr/>
          <p:nvPr/>
        </p:nvSpPr>
        <p:spPr>
          <a:xfrm>
            <a:off x="1430802" y="5315761"/>
            <a:ext cx="3136574" cy="46596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778933">
              <a:lnSpc>
                <a:spcPct val="60000"/>
              </a:lnSpc>
              <a:defRPr sz="12000" b="1">
                <a:latin typeface="Helvetica"/>
                <a:ea typeface="Helvetica"/>
                <a:cs typeface="Helvetica"/>
                <a:sym typeface="Helvetica"/>
              </a:defRPr>
            </a:lvl1pPr>
          </a:lstStyle>
          <a:p>
            <a:r>
              <a:rPr lang="es-CO" sz="3600" dirty="0">
                <a:latin typeface="Montserrat Extra Bold" panose="00000900000000000000" pitchFamily="50" charset="0"/>
              </a:rPr>
              <a:t>¿</a:t>
            </a:r>
            <a:r>
              <a:rPr lang="es-CO" sz="3600" dirty="0" smtClean="0">
                <a:latin typeface="Montserrat Extra Bold" panose="00000900000000000000" pitchFamily="50" charset="0"/>
              </a:rPr>
              <a:t>Qué?</a:t>
            </a:r>
            <a:endParaRPr sz="11000" dirty="0">
              <a:latin typeface="Montserrat Semi Bold" panose="00000700000000000000" pitchFamily="50" charset="0"/>
            </a:endParaRPr>
          </a:p>
        </p:txBody>
      </p:sp>
      <p:sp>
        <p:nvSpPr>
          <p:cNvPr id="19" name="18 Rectángulo"/>
          <p:cNvSpPr/>
          <p:nvPr/>
        </p:nvSpPr>
        <p:spPr>
          <a:xfrm>
            <a:off x="552981" y="6241943"/>
            <a:ext cx="5299314" cy="2308324"/>
          </a:xfrm>
          <a:prstGeom prst="rect">
            <a:avLst/>
          </a:prstGeom>
        </p:spPr>
        <p:txBody>
          <a:bodyPr wrap="square">
            <a:spAutoFit/>
          </a:bodyPr>
          <a:lstStyle/>
          <a:p>
            <a:pPr algn="l"/>
            <a:r>
              <a:rPr lang="es-MX" sz="1800" dirty="0" smtClean="0">
                <a:solidFill>
                  <a:schemeClr val="tx1">
                    <a:lumMod val="75000"/>
                    <a:lumOff val="25000"/>
                  </a:schemeClr>
                </a:solidFill>
                <a:latin typeface="Montserrat Semi Bold" pitchFamily="50" charset="0"/>
              </a:rPr>
              <a:t>Vas a desarrollar las habilidades  que un emprendedor exitoso utiliza en su día a día.</a:t>
            </a:r>
          </a:p>
          <a:p>
            <a:pPr algn="just"/>
            <a:endParaRPr lang="es-MX" sz="1800" dirty="0" smtClean="0">
              <a:solidFill>
                <a:schemeClr val="tx1">
                  <a:lumMod val="75000"/>
                  <a:lumOff val="25000"/>
                </a:schemeClr>
              </a:solidFill>
              <a:latin typeface="Montserrat Semi Bold" pitchFamily="50" charset="0"/>
            </a:endParaRPr>
          </a:p>
          <a:p>
            <a:pPr algn="l"/>
            <a:r>
              <a:rPr lang="es-MX" sz="1800" dirty="0" smtClean="0">
                <a:solidFill>
                  <a:schemeClr val="tx1">
                    <a:lumMod val="75000"/>
                    <a:lumOff val="25000"/>
                  </a:schemeClr>
                </a:solidFill>
                <a:latin typeface="Montserrat Semi Bold" pitchFamily="50" charset="0"/>
              </a:rPr>
              <a:t>Vas a aprender cómo aplicar estas habilidades de emprendimiento a tu día a día para incrementar tu agilidad, productividad, adaptabilidad, y la de tu organización. </a:t>
            </a:r>
            <a:endParaRPr lang="en-US" sz="1800" dirty="0">
              <a:solidFill>
                <a:schemeClr val="tx1">
                  <a:lumMod val="75000"/>
                  <a:lumOff val="25000"/>
                </a:schemeClr>
              </a:solidFill>
            </a:endParaRPr>
          </a:p>
        </p:txBody>
      </p:sp>
      <p:sp>
        <p:nvSpPr>
          <p:cNvPr id="2" name="1 Rectángulo"/>
          <p:cNvSpPr/>
          <p:nvPr/>
        </p:nvSpPr>
        <p:spPr>
          <a:xfrm>
            <a:off x="6842388" y="6107738"/>
            <a:ext cx="5814066" cy="2862322"/>
          </a:xfrm>
          <a:prstGeom prst="rect">
            <a:avLst/>
          </a:prstGeom>
        </p:spPr>
        <p:txBody>
          <a:bodyPr wrap="square">
            <a:spAutoFit/>
          </a:bodyPr>
          <a:lstStyle/>
          <a:p>
            <a:pPr marL="177800" indent="-177800" algn="l">
              <a:buFont typeface="Arial" panose="020B0604020202020204" pitchFamily="34" charset="0"/>
              <a:buChar char="•"/>
            </a:pPr>
            <a:r>
              <a:rPr lang="es-MX" sz="1800" dirty="0">
                <a:solidFill>
                  <a:schemeClr val="tx1">
                    <a:lumMod val="75000"/>
                    <a:lumOff val="25000"/>
                  </a:schemeClr>
                </a:solidFill>
                <a:latin typeface="Montserrat Semi Bold" pitchFamily="50" charset="0"/>
              </a:rPr>
              <a:t>Aprender a aprender</a:t>
            </a:r>
          </a:p>
          <a:p>
            <a:pPr marL="177800" indent="-177800" algn="l">
              <a:buFont typeface="Arial" panose="020B0604020202020204" pitchFamily="34" charset="0"/>
              <a:buChar char="•"/>
            </a:pPr>
            <a:r>
              <a:rPr lang="es-MX" sz="1800" dirty="0">
                <a:solidFill>
                  <a:schemeClr val="tx1">
                    <a:lumMod val="75000"/>
                    <a:lumOff val="25000"/>
                  </a:schemeClr>
                </a:solidFill>
                <a:latin typeface="Montserrat Semi Bold" pitchFamily="50" charset="0"/>
              </a:rPr>
              <a:t>Resiliencia y agilidad en tiempos del cambio</a:t>
            </a:r>
          </a:p>
          <a:p>
            <a:pPr marL="177800" indent="-177800" algn="l">
              <a:buFont typeface="Arial" panose="020B0604020202020204" pitchFamily="34" charset="0"/>
              <a:buChar char="•"/>
            </a:pPr>
            <a:r>
              <a:rPr lang="es-MX" sz="1800" dirty="0">
                <a:solidFill>
                  <a:schemeClr val="tx1">
                    <a:lumMod val="75000"/>
                    <a:lumOff val="25000"/>
                  </a:schemeClr>
                </a:solidFill>
                <a:latin typeface="Montserrat Semi Bold" pitchFamily="50" charset="0"/>
              </a:rPr>
              <a:t>Nutrición estratégica</a:t>
            </a:r>
          </a:p>
          <a:p>
            <a:pPr marL="177800" indent="-177800" algn="l">
              <a:buFont typeface="Arial" panose="020B0604020202020204" pitchFamily="34" charset="0"/>
              <a:buChar char="•"/>
            </a:pPr>
            <a:r>
              <a:rPr lang="es-MX" sz="1800" dirty="0" smtClean="0">
                <a:solidFill>
                  <a:schemeClr val="tx1">
                    <a:lumMod val="75000"/>
                    <a:lumOff val="25000"/>
                  </a:schemeClr>
                </a:solidFill>
                <a:latin typeface="Montserrat Semi Bold" pitchFamily="50" charset="0"/>
              </a:rPr>
              <a:t>Manejo de estrés</a:t>
            </a:r>
            <a:endParaRPr lang="es-MX" sz="1800" dirty="0">
              <a:solidFill>
                <a:schemeClr val="tx1">
                  <a:lumMod val="75000"/>
                  <a:lumOff val="25000"/>
                </a:schemeClr>
              </a:solidFill>
              <a:latin typeface="Montserrat Semi Bold" pitchFamily="50" charset="0"/>
            </a:endParaRPr>
          </a:p>
          <a:p>
            <a:pPr marL="177800" indent="-177800" algn="l">
              <a:buFont typeface="Arial" panose="020B0604020202020204" pitchFamily="34" charset="0"/>
              <a:buChar char="•"/>
            </a:pPr>
            <a:r>
              <a:rPr lang="es-MX" sz="1800" dirty="0">
                <a:solidFill>
                  <a:schemeClr val="tx1">
                    <a:lumMod val="75000"/>
                    <a:lumOff val="25000"/>
                  </a:schemeClr>
                </a:solidFill>
                <a:latin typeface="Montserrat Semi Bold" pitchFamily="50" charset="0"/>
              </a:rPr>
              <a:t>Gestión del tiempo</a:t>
            </a:r>
          </a:p>
          <a:p>
            <a:pPr marL="177800" indent="-177800" algn="l">
              <a:buFont typeface="Arial" panose="020B0604020202020204" pitchFamily="34" charset="0"/>
              <a:buChar char="•"/>
            </a:pPr>
            <a:r>
              <a:rPr lang="es-MX" sz="1800" dirty="0">
                <a:solidFill>
                  <a:schemeClr val="tx1">
                    <a:lumMod val="75000"/>
                    <a:lumOff val="25000"/>
                  </a:schemeClr>
                </a:solidFill>
                <a:latin typeface="Montserrat Semi Bold" pitchFamily="50" charset="0"/>
              </a:rPr>
              <a:t>Toma de decisiones y resolución creativa </a:t>
            </a:r>
            <a:r>
              <a:rPr lang="es-MX" sz="1800" dirty="0" smtClean="0">
                <a:solidFill>
                  <a:schemeClr val="tx1">
                    <a:lumMod val="75000"/>
                    <a:lumOff val="25000"/>
                  </a:schemeClr>
                </a:solidFill>
                <a:latin typeface="Montserrat Semi Bold" pitchFamily="50" charset="0"/>
              </a:rPr>
              <a:t>de problemas</a:t>
            </a:r>
            <a:endParaRPr lang="es-MX" sz="1800" dirty="0">
              <a:solidFill>
                <a:schemeClr val="tx1">
                  <a:lumMod val="75000"/>
                  <a:lumOff val="25000"/>
                </a:schemeClr>
              </a:solidFill>
              <a:latin typeface="Montserrat Semi Bold" pitchFamily="50" charset="0"/>
            </a:endParaRPr>
          </a:p>
          <a:p>
            <a:pPr marL="177800" indent="-177800" algn="l">
              <a:buFont typeface="Arial" panose="020B0604020202020204" pitchFamily="34" charset="0"/>
              <a:buChar char="•"/>
            </a:pPr>
            <a:r>
              <a:rPr lang="es-MX" sz="1800" dirty="0">
                <a:solidFill>
                  <a:schemeClr val="tx1">
                    <a:lumMod val="75000"/>
                    <a:lumOff val="25000"/>
                  </a:schemeClr>
                </a:solidFill>
                <a:latin typeface="Montserrat Semi Bold" pitchFamily="50" charset="0"/>
              </a:rPr>
              <a:t>Manejo de conflictos</a:t>
            </a:r>
          </a:p>
          <a:p>
            <a:pPr marL="177800" indent="-177800" algn="l">
              <a:buFont typeface="Arial" panose="020B0604020202020204" pitchFamily="34" charset="0"/>
              <a:buChar char="•"/>
            </a:pPr>
            <a:r>
              <a:rPr lang="es-MX" sz="1800" dirty="0">
                <a:solidFill>
                  <a:schemeClr val="tx1">
                    <a:lumMod val="75000"/>
                    <a:lumOff val="25000"/>
                  </a:schemeClr>
                </a:solidFill>
                <a:latin typeface="Montserrat Semi Bold" pitchFamily="50" charset="0"/>
              </a:rPr>
              <a:t>Comunicación asertiva</a:t>
            </a:r>
          </a:p>
          <a:p>
            <a:pPr marL="177800" indent="-177800" algn="l">
              <a:buFont typeface="Arial" panose="020B0604020202020204" pitchFamily="34" charset="0"/>
              <a:buChar char="•"/>
            </a:pPr>
            <a:r>
              <a:rPr lang="es-MX" sz="1800" dirty="0">
                <a:solidFill>
                  <a:schemeClr val="tx1">
                    <a:lumMod val="75000"/>
                    <a:lumOff val="25000"/>
                  </a:schemeClr>
                </a:solidFill>
                <a:latin typeface="Montserrat Semi Bold" pitchFamily="50" charset="0"/>
              </a:rPr>
              <a:t>Actualización en tendencias </a:t>
            </a:r>
            <a:r>
              <a:rPr lang="es-MX" sz="1800" dirty="0" smtClean="0">
                <a:solidFill>
                  <a:schemeClr val="tx1">
                    <a:lumMod val="75000"/>
                    <a:lumOff val="25000"/>
                  </a:schemeClr>
                </a:solidFill>
                <a:latin typeface="Montserrat Semi Bold" pitchFamily="50" charset="0"/>
              </a:rPr>
              <a:t>globales</a:t>
            </a:r>
            <a:endParaRPr lang="es-MX" sz="1800" dirty="0">
              <a:solidFill>
                <a:schemeClr val="tx1">
                  <a:lumMod val="75000"/>
                  <a:lumOff val="25000"/>
                </a:schemeClr>
              </a:solidFill>
              <a:latin typeface="Montserrat Semi Bold" pitchFamily="50" charset="0"/>
            </a:endParaRPr>
          </a:p>
        </p:txBody>
      </p:sp>
      <p:pic>
        <p:nvPicPr>
          <p:cNvPr id="11" name="10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123068">
            <a:off x="6029293" y="5614172"/>
            <a:ext cx="332233" cy="1323006"/>
          </a:xfrm>
          <a:prstGeom prst="rect">
            <a:avLst/>
          </a:prstGeom>
        </p:spPr>
      </p:pic>
    </p:spTree>
    <p:extLst>
      <p:ext uri="{BB962C8B-B14F-4D97-AF65-F5344CB8AC3E}">
        <p14:creationId xmlns:p14="http://schemas.microsoft.com/office/powerpoint/2010/main" val="113893348"/>
      </p:ext>
    </p:extLst>
  </p:cSld>
  <p:clrMapOvr>
    <a:masterClrMapping/>
  </p:clrMapOvr>
  <p:transition spd="slow"/>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10212</TotalTime>
  <Words>1610</Words>
  <Application>Microsoft Office PowerPoint</Application>
  <PresentationFormat>Personalizado</PresentationFormat>
  <Paragraphs>155</Paragraphs>
  <Slides>20</Slides>
  <Notes>16</Notes>
  <HiddenSlides>0</HiddenSlides>
  <MMClips>0</MMClips>
  <ScaleCrop>false</ScaleCrop>
  <HeadingPairs>
    <vt:vector size="4" baseType="variant">
      <vt:variant>
        <vt:lpstr>Tema</vt:lpstr>
      </vt:variant>
      <vt:variant>
        <vt:i4>1</vt:i4>
      </vt:variant>
      <vt:variant>
        <vt:lpstr>Títulos de diapositiva</vt:lpstr>
      </vt:variant>
      <vt:variant>
        <vt:i4>20</vt:i4>
      </vt:variant>
    </vt:vector>
  </HeadingPairs>
  <TitlesOfParts>
    <vt:vector size="21" baseType="lpstr">
      <vt:lpstr>White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Marketing</dc:creator>
  <cp:lastModifiedBy>NP900X3C</cp:lastModifiedBy>
  <cp:revision>270</cp:revision>
  <dcterms:modified xsi:type="dcterms:W3CDTF">2016-12-07T21:59:35Z</dcterms:modified>
</cp:coreProperties>
</file>